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4" r:id="rId1"/>
    <p:sldMasterId id="2147483835" r:id="rId2"/>
    <p:sldMasterId id="2147483836" r:id="rId3"/>
  </p:sldMasterIdLst>
  <p:notesMasterIdLst>
    <p:notesMasterId r:id="rId68"/>
  </p:notesMasterIdLst>
  <p:sldIdLst>
    <p:sldId id="256" r:id="rId4"/>
    <p:sldId id="261" r:id="rId5"/>
    <p:sldId id="264" r:id="rId6"/>
    <p:sldId id="270" r:id="rId7"/>
    <p:sldId id="268" r:id="rId8"/>
    <p:sldId id="311" r:id="rId9"/>
    <p:sldId id="299" r:id="rId10"/>
    <p:sldId id="279" r:id="rId11"/>
    <p:sldId id="300" r:id="rId12"/>
    <p:sldId id="307" r:id="rId13"/>
    <p:sldId id="269" r:id="rId14"/>
    <p:sldId id="302" r:id="rId15"/>
    <p:sldId id="303" r:id="rId16"/>
    <p:sldId id="308" r:id="rId17"/>
    <p:sldId id="354" r:id="rId18"/>
    <p:sldId id="313" r:id="rId19"/>
    <p:sldId id="357" r:id="rId20"/>
    <p:sldId id="337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24" r:id="rId37"/>
    <p:sldId id="325" r:id="rId38"/>
    <p:sldId id="326" r:id="rId39"/>
    <p:sldId id="361" r:id="rId40"/>
    <p:sldId id="362" r:id="rId41"/>
    <p:sldId id="363" r:id="rId42"/>
    <p:sldId id="340" r:id="rId43"/>
    <p:sldId id="341" r:id="rId44"/>
    <p:sldId id="342" r:id="rId45"/>
    <p:sldId id="343" r:id="rId46"/>
    <p:sldId id="353" r:id="rId47"/>
    <p:sldId id="344" r:id="rId48"/>
    <p:sldId id="345" r:id="rId49"/>
    <p:sldId id="346" r:id="rId50"/>
    <p:sldId id="348" r:id="rId51"/>
    <p:sldId id="347" r:id="rId52"/>
    <p:sldId id="349" r:id="rId53"/>
    <p:sldId id="355" r:id="rId54"/>
    <p:sldId id="350" r:id="rId55"/>
    <p:sldId id="351" r:id="rId56"/>
    <p:sldId id="356" r:id="rId57"/>
    <p:sldId id="352" r:id="rId58"/>
    <p:sldId id="336" r:id="rId59"/>
    <p:sldId id="320" r:id="rId60"/>
    <p:sldId id="334" r:id="rId61"/>
    <p:sldId id="335" r:id="rId62"/>
    <p:sldId id="322" r:id="rId63"/>
    <p:sldId id="338" r:id="rId64"/>
    <p:sldId id="339" r:id="rId65"/>
    <p:sldId id="364" r:id="rId66"/>
    <p:sldId id="262" r:id="rId6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3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2" autoAdjust="0"/>
    <p:restoredTop sz="94600" autoAdjust="0"/>
  </p:normalViewPr>
  <p:slideViewPr>
    <p:cSldViewPr>
      <p:cViewPr varScale="1">
        <p:scale>
          <a:sx n="142" d="100"/>
          <a:sy n="142" d="100"/>
        </p:scale>
        <p:origin x="954" y="120"/>
      </p:cViewPr>
      <p:guideLst>
        <p:guide orient="horz" pos="1613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뿐 만 아니라 장소에 대한 웨이팅 현황 및 리뷰도 직접 확인 가능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뿐 만 아니라 장소에 대한 웨이팅 현황 및 리뷰도 직접 확인 가능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 마치겠습니다</a:t>
            </a:r>
            <a:r>
              <a:rPr lang="en-US" altLang="ko-KR"/>
              <a:t>.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600" b="1">
                <a:ea typeface="맑은 고딕"/>
              </a:rPr>
              <a:t>ANG-GGO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9912" y="2875022"/>
            <a:ext cx="5292080" cy="8488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700" b="1"/>
              <a:t>1</a:t>
            </a:r>
            <a:r>
              <a:rPr lang="ko-KR" altLang="en-US" sz="1700" b="1"/>
              <a:t>조</a:t>
            </a:r>
            <a:r>
              <a:rPr lang="ko-KR" altLang="en-US" sz="1300" b="1"/>
              <a:t> </a:t>
            </a:r>
            <a:r>
              <a:rPr lang="en-US" altLang="ko-KR" b="1"/>
              <a:t>(</a:t>
            </a:r>
            <a:r>
              <a:rPr lang="ko-KR" altLang="en-US" b="1"/>
              <a:t>시작이반이조</a:t>
            </a:r>
            <a:r>
              <a:rPr lang="en-US" altLang="ko-KR" b="1"/>
              <a:t>)</a:t>
            </a:r>
          </a:p>
          <a:p>
            <a:pPr>
              <a:spcBef>
                <a:spcPts val="0"/>
              </a:spcBef>
              <a:defRPr/>
            </a:pPr>
            <a:endParaRPr lang="ko-KR" altLang="en-US" sz="400" b="1"/>
          </a:p>
          <a:p>
            <a:pPr>
              <a:spcBef>
                <a:spcPts val="0"/>
              </a:spcBef>
              <a:defRPr/>
            </a:pPr>
            <a:endParaRPr lang="ko-KR" altLang="en-US" sz="400" b="1"/>
          </a:p>
          <a:p>
            <a:pPr>
              <a:spcBef>
                <a:spcPts val="0"/>
              </a:spcBef>
              <a:defRPr/>
            </a:pPr>
            <a:r>
              <a:rPr lang="ko-KR" altLang="en-US" sz="1500"/>
              <a:t>박철우</a:t>
            </a:r>
            <a:r>
              <a:rPr lang="en-US" altLang="ko-KR" sz="1500"/>
              <a:t>(</a:t>
            </a:r>
            <a:r>
              <a:rPr lang="ko-KR" altLang="en-US" sz="1500"/>
              <a:t>팀장</a:t>
            </a:r>
            <a:r>
              <a:rPr lang="en-US" altLang="ko-KR" sz="1500"/>
              <a:t>)</a:t>
            </a:r>
            <a:r>
              <a:rPr lang="ko-KR" altLang="en-US" sz="1500"/>
              <a:t>  박우정  반서현  황혜진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059582"/>
            <a:ext cx="4680520" cy="576064"/>
          </a:xfrm>
        </p:spPr>
        <p:txBody>
          <a:bodyPr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chemeClr val="accent2"/>
                </a:solidFill>
                <a:latin typeface="+mj-lt"/>
                <a:ea typeface="+mn-ea"/>
                <a:cs typeface="Arial"/>
              </a:rPr>
              <a:t>Project</a:t>
            </a:r>
            <a:r>
              <a:rPr kumimoji="0" lang="en-US" altLang="ko-KR" b="1" i="0" u="none" strike="noStrike" kern="1200" cap="none" spc="0" normalizeH="0" baseline="0">
                <a:solidFill>
                  <a:srgbClr val="F2A40D"/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en-US" altLang="ko-KR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ANG-GGO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1706880"/>
            <a:ext cx="8748464" cy="288032"/>
          </a:xfrm>
        </p:spPr>
        <p:txBody>
          <a:bodyPr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i="0" u="sng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What’s mean ANG-GGO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7" y="2502386"/>
            <a:ext cx="626469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cs typeface="Arial"/>
              </a:rPr>
              <a:t>길고 어려운 브랜드네임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보다 </a:t>
            </a:r>
            <a:r>
              <a:rPr lang="ko-KR" altLang="en-US" sz="1200" dirty="0">
                <a:solidFill>
                  <a:schemeClr val="accent2"/>
                </a:solidFill>
                <a:cs typeface="Arial"/>
              </a:rPr>
              <a:t>짧고 입에 잘 감기는 어감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이 브랜드 이미지에 긍정적 영향</a:t>
            </a:r>
          </a:p>
          <a:p>
            <a:pPr lvl="0">
              <a:defRPr/>
            </a:pPr>
            <a:endParaRPr lang="ko-KR" altLang="en-US" sz="500" dirty="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앙꼬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없는 찐빵이 없듯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찐빵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유저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들을 위한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앙꼬가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되고자 하는 의미</a:t>
            </a: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Text Placeholder 1"/>
          <p:cNvSpPr>
            <a:spLocks noGrp="1"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주요일정 및 기능분담</a:t>
            </a:r>
          </a:p>
        </p:txBody>
      </p:sp>
      <p:sp>
        <p:nvSpPr>
          <p:cNvPr id="17" name="Text Placeholder 2"/>
          <p:cNvSpPr>
            <a:spLocks noGrp="1"/>
          </p:cNvSpPr>
          <p:nvPr/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프로그램 소개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395535" y="3827482"/>
            <a:ext cx="5976664" cy="97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지도</a:t>
            </a:r>
            <a:r>
              <a:rPr lang="en-US" altLang="ko-KR" sz="1200" dirty="0" err="1">
                <a:solidFill>
                  <a:schemeClr val="tx1"/>
                </a:solidFill>
                <a:cs typeface="Arial"/>
              </a:rPr>
              <a:t>api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통해 유동인구 현황을 사전에 확인하여 교통체증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예측지역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출력</a:t>
            </a:r>
          </a:p>
          <a:p>
            <a:pPr>
              <a:defRPr/>
            </a:pPr>
            <a:endParaRPr lang="en-US" altLang="ko-KR" sz="5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식당 및 카페 관련 상세 정보 제공 및 예약 기능 추가</a:t>
            </a:r>
          </a:p>
          <a:p>
            <a:pPr>
              <a:defRPr/>
            </a:pPr>
            <a:endParaRPr lang="en-US" altLang="ko-KR" sz="5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마일리지 시스템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식당 리뷰 등을 통해 유저에게 긍정적 피드백 제공</a:t>
            </a: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9" name="Text Placeholder 2"/>
          <p:cNvSpPr>
            <a:spLocks noGrp="1"/>
          </p:cNvSpPr>
          <p:nvPr/>
        </p:nvSpPr>
        <p:spPr>
          <a:xfrm>
            <a:off x="395536" y="3507854"/>
            <a:ext cx="8748464" cy="288032"/>
          </a:xfrm>
          <a:prstGeom prst="rect">
            <a:avLst/>
          </a:prstGeom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sng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Main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005568"/>
            <a:ext cx="936104" cy="60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“</a:t>
            </a:r>
            <a:r>
              <a:rPr lang="ko-KR" altLang="en-US" sz="3400" b="1"/>
              <a:t>앙</a:t>
            </a:r>
            <a:r>
              <a:rPr lang="en-US" altLang="ko-KR" sz="3400"/>
              <a:t>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4113" y="2338943"/>
            <a:ext cx="2833831" cy="269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cs typeface="Arial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/>
              </a:rPr>
              <a:t>음식을 입에 넣을 때 날 수 있는 의성어</a:t>
            </a:r>
            <a:r>
              <a:rPr lang="en-US" altLang="ko-KR" sz="1200">
                <a:solidFill>
                  <a:schemeClr val="tx1"/>
                </a:solidFill>
                <a:cs typeface="Arial"/>
              </a:rPr>
              <a:t>)</a:t>
            </a:r>
            <a:endParaRPr sz="1200"/>
          </a:p>
        </p:txBody>
      </p:sp>
      <p:sp>
        <p:nvSpPr>
          <p:cNvPr id="23" name="TextBox 22"/>
          <p:cNvSpPr txBox="1"/>
          <p:nvPr/>
        </p:nvSpPr>
        <p:spPr>
          <a:xfrm>
            <a:off x="4139952" y="2005568"/>
            <a:ext cx="432048" cy="60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1998330"/>
            <a:ext cx="1080120" cy="60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“</a:t>
            </a:r>
            <a:r>
              <a:rPr lang="ko-KR" altLang="en-US" sz="3400" b="1"/>
              <a:t>꼬</a:t>
            </a:r>
            <a:r>
              <a:rPr lang="en-US" altLang="ko-KR" sz="3400"/>
              <a:t>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84168" y="2338943"/>
            <a:ext cx="1528544" cy="269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cs typeface="Arial"/>
              </a:rPr>
              <a:t>(GO</a:t>
            </a:r>
            <a:r>
              <a:rPr lang="ko-KR" altLang="en-US" sz="1200">
                <a:solidFill>
                  <a:schemeClr val="tx1"/>
                </a:solidFill>
                <a:cs typeface="Arial"/>
              </a:rPr>
              <a:t>의 귀여운 발음</a:t>
            </a:r>
            <a:r>
              <a:rPr lang="en-US" altLang="ko-KR" sz="1200">
                <a:solidFill>
                  <a:schemeClr val="tx1"/>
                </a:solidFill>
                <a:cs typeface="Arial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43204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19" y="3350185"/>
            <a:ext cx="1656185" cy="1491426"/>
            <a:chOff x="251519" y="3350185"/>
            <a:chExt cx="1656185" cy="1491426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13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박철우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(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팀장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)</a:t>
                </a:r>
              </a:p>
            </p:txBody>
          </p:sp>
          <p:sp>
            <p:nvSpPr>
              <p:cNvPr id="14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19" y="3825948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맛집게시판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상세보기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예약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지도와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연동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지도 날씨 출력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8" y="3350185"/>
            <a:ext cx="1656184" cy="1460508"/>
            <a:chOff x="251518" y="3350185"/>
            <a:chExt cx="1656184" cy="1460508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19" y="3350185"/>
              <a:ext cx="1656183" cy="479257"/>
              <a:chOff x="3779911" y="3327771"/>
              <a:chExt cx="1584177" cy="479257"/>
            </a:xfrm>
            <a:noFill/>
          </p:grpSpPr>
          <p:sp>
            <p:nvSpPr>
              <p:cNvPr id="20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박우정</a:t>
                </a:r>
              </a:p>
            </p:txBody>
          </p:sp>
          <p:sp>
            <p:nvSpPr>
              <p:cNvPr id="21" name="Text Placeholder 18"/>
              <p:cNvSpPr txBox="1"/>
              <p:nvPr/>
            </p:nvSpPr>
            <p:spPr>
              <a:xfrm>
                <a:off x="3779911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18" y="3795030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게시판리스트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게시글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상세보기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작성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수정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)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게시판 삭제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맛집지도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구현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461975"/>
            <a:chOff x="251520" y="3350185"/>
            <a:chExt cx="1656184" cy="1461975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25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반서현</a:t>
                </a:r>
              </a:p>
            </p:txBody>
          </p:sp>
          <p:sp>
            <p:nvSpPr>
              <p:cNvPr id="26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796497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회원가입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로그아웃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회원정보 </a:t>
              </a:r>
              <a:r>
                <a:rPr lang="ko-KR" altLang="en-US" sz="1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수정</a:t>
              </a:r>
              <a:r>
                <a:rPr lang="en-US" altLang="ko-KR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</a:t>
              </a: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탈퇴</a:t>
              </a:r>
              <a:endPara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비밀번호 확인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아이디</a:t>
              </a:r>
              <a:r>
                <a:rPr lang="en-US" altLang="ko-KR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</a:t>
              </a: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비밀번호 찾기</a:t>
              </a:r>
              <a:endPara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491427"/>
            <a:chOff x="251520" y="3350185"/>
            <a:chExt cx="1656184" cy="1491427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30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황혜진</a:t>
                </a:r>
              </a:p>
            </p:txBody>
          </p:sp>
          <p:sp>
            <p:nvSpPr>
              <p:cNvPr id="31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25949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메인화면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Header/Footer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브랜드 소개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이벤트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카테고리별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랭킹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pic>
        <p:nvPicPr>
          <p:cNvPr id="5" name="그림 개체 틀 4"/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그림 개체 틀 7"/>
          <p:cNvPicPr>
            <a:picLocks noGrp="1" noChangeAspect="1"/>
          </p:cNvPicPr>
          <p:nvPr>
            <p:ph type="pic" idx="13"/>
          </p:nvPr>
        </p:nvPicPr>
        <p:blipFill rotWithShape="1">
          <a:blip r:embed="rId4"/>
          <a:srcRect t="14850" b="148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3" name="그림 개체 틀 32"/>
          <p:cNvPicPr>
            <a:picLocks noGrp="1" noChangeAspect="1"/>
          </p:cNvPicPr>
          <p:nvPr>
            <p:ph type="pic" idx="14"/>
          </p:nvPr>
        </p:nvPicPr>
        <p:blipFill rotWithShape="1">
          <a:blip r:embed="rId5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5" name="그림 개체 틀 34"/>
          <p:cNvPicPr>
            <a:picLocks noGrp="1" noChangeAspect="1"/>
          </p:cNvPicPr>
          <p:nvPr>
            <p:ph type="pic" idx="15"/>
          </p:nvPr>
        </p:nvPicPr>
        <p:blipFill rotWithShape="1">
          <a:blip r:embed="rId6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6" name="TextBox 35"/>
          <p:cNvSpPr txBox="1"/>
          <p:nvPr/>
        </p:nvSpPr>
        <p:spPr>
          <a:xfrm>
            <a:off x="7452320" y="4803998"/>
            <a:ext cx="1584176" cy="24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lt1"/>
                </a:solidFill>
              </a:rPr>
              <a:t>*</a:t>
            </a:r>
            <a:r>
              <a:rPr lang="ko-KR" altLang="en-US" sz="1000">
                <a:solidFill>
                  <a:schemeClr val="lt1"/>
                </a:solidFill>
              </a:rPr>
              <a:t>유동적으로 작업할 예정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추후 개발일정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512" y="1354209"/>
          <a:ext cx="2087621" cy="330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008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274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0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11/25(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12/10(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와이어프레임 설계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사이트 디자인 토의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내부회의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역할분담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파트별 기능구현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프론트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백엔드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99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008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16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1760" y="1347614"/>
          <a:ext cx="2024568" cy="3312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597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982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실행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0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12/11(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수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12/17(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5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모듈 통합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데이터 입력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테스트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오류수정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디버깅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5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8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93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7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019823" y="1347614"/>
            <a:ext cx="1944665" cy="33123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>
            <a:off x="7789267" y="1514964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3839" y="1964799"/>
            <a:ext cx="1656183" cy="26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풀 스택 양성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을 위한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개인별 파트 분담 후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각자 프론트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&amp;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백엔드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기능 구현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 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기능 우선순위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를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명확히 설정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팀의 실력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에 맞춰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적절히 기능을 조정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과도한 기능은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다음 단계로 순연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각 파트별 기능구현 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 간 애러사항 발생 시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,</a:t>
            </a:r>
          </a:p>
          <a:p>
            <a:pPr>
              <a:defRPr/>
            </a:pPr>
            <a:r>
              <a:rPr lang="ko-KR" altLang="en-US" sz="1100" b="1">
                <a:solidFill>
                  <a:schemeClr val="bg1"/>
                </a:solidFill>
                <a:cs typeface="Arial"/>
              </a:rPr>
              <a:t>   내부회의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실시 후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 조정</a:t>
            </a:r>
            <a:endParaRPr lang="en-US" altLang="ko-KR" sz="110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/>
        </p:nvGraphicFramePr>
        <p:xfrm>
          <a:off x="4572000" y="1347614"/>
          <a:ext cx="2087880" cy="331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29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566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보완</a:t>
                      </a:r>
                      <a:r>
                        <a:rPr lang="en-US" altLang="ko-KR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점검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1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12/18(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수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12/20(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금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사이트 사후검토 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추가 보완작업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발표 시나리오 작성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및 리허설 진행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6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9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296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3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메뉴구조도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설계서</a:t>
            </a:r>
            <a:r>
              <a:rPr lang="en-US" altLang="ko-KR"/>
              <a:t>,</a:t>
            </a:r>
            <a:r>
              <a:rPr lang="ko-KR" altLang="en-US"/>
              <a:t>스토리보드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메뉴구조도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47664" y="1076742"/>
            <a:ext cx="1224136" cy="270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&lt;URL</a:t>
            </a:r>
            <a:r>
              <a:rPr lang="ko-KR" altLang="en-US" sz="1200">
                <a:solidFill>
                  <a:schemeClr val="lt1"/>
                </a:solidFill>
              </a:rPr>
              <a:t>흐름도</a:t>
            </a:r>
            <a:r>
              <a:rPr lang="en-US" altLang="ko-KR" sz="1200">
                <a:solidFill>
                  <a:schemeClr val="lt1"/>
                </a:solidFill>
              </a:rPr>
              <a:t>&gt;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" y="1023020"/>
            <a:ext cx="720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DB</a:t>
            </a:r>
            <a:r>
              <a:rPr lang="ko-KR" altLang="en-US"/>
              <a:t>설계서</a:t>
            </a:r>
          </a:p>
        </p:txBody>
      </p:sp>
      <p:pic>
        <p:nvPicPr>
          <p:cNvPr id="38" name="그림 37"/>
          <p:cNvPicPr>
            <a:picLocks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2000" y="987574"/>
            <a:ext cx="720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메인화면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(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1/3)</a:t>
            </a: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5" name="그림 34"/>
          <p:cNvPicPr>
            <a:picLocks/>
          </p:cNvPicPr>
          <p:nvPr/>
        </p:nvPicPr>
        <p:blipFill rotWithShape="1">
          <a:blip r:embed="rId2"/>
          <a:srcRect l="4090" b="47480"/>
          <a:stretch>
            <a:fillRect/>
          </a:stretch>
        </p:blipFill>
        <p:spPr>
          <a:xfrm>
            <a:off x="180000" y="1260001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38" name="Text Placeholder 2"/>
          <p:cNvSpPr>
            <a:spLocks noGrp="1"/>
          </p:cNvSpPr>
          <p:nvPr/>
        </p:nvSpPr>
        <p:spPr>
          <a:xfrm>
            <a:off x="6633018" y="1260000"/>
            <a:ext cx="2448272" cy="2895926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</a:t>
            </a:r>
            <a:r>
              <a:rPr kumimoji="0" lang="en-US" altLang="ko-KR" sz="120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Header</a:t>
            </a:r>
            <a:r>
              <a:rPr kumimoji="0" lang="en-US" altLang="ko-KR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부분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Navi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해당 기능의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웹페이지로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이동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검색 창에 키워드 검색 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키워드에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관련 검색 정보와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함께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지도 페이지로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이동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금주의 인기 테마 별 식당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및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카페 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곳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출력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스와이퍼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탑재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④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이미지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해당 식당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페이지로 이동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구현예정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27584" y="115198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1275606"/>
            <a:ext cx="4464496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타원 9"/>
          <p:cNvSpPr/>
          <p:nvPr/>
        </p:nvSpPr>
        <p:spPr>
          <a:xfrm>
            <a:off x="1699872" y="165278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2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43832" y="1868813"/>
            <a:ext cx="2918165" cy="9194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115616" y="31400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3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3628" y="3356034"/>
            <a:ext cx="4212468" cy="12319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1331640" y="31400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메인화면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(2/3)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6" name="그림 35"/>
          <p:cNvPicPr>
            <a:picLocks/>
          </p:cNvPicPr>
          <p:nvPr/>
        </p:nvPicPr>
        <p:blipFill rotWithShape="1">
          <a:blip r:embed="rId2"/>
          <a:srcRect t="486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660000" y="1260000"/>
            <a:ext cx="2377636" cy="2748414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금주의 인기 테마 별 식당 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카페 각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6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곳 출력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(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스와이퍼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탑재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④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이미지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해당 식당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페이지로 이동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구현예정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이벤트 배너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자동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스와이퍼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이미지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해당 페이지로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이동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⑥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이용약관 등을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모달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창으로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띄울 수 있는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Footer </a:t>
            </a:r>
            <a:endParaRPr kumimoji="0" lang="ko-KR" altLang="en-US" sz="1200" b="1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23628" y="122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3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1640" y="1439759"/>
            <a:ext cx="4104456" cy="12319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439652" y="122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4</a:t>
            </a:r>
          </a:p>
        </p:txBody>
      </p:sp>
      <p:sp>
        <p:nvSpPr>
          <p:cNvPr id="13" name="타원 12"/>
          <p:cNvSpPr/>
          <p:nvPr/>
        </p:nvSpPr>
        <p:spPr>
          <a:xfrm>
            <a:off x="1115616" y="287185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23628" y="3087874"/>
            <a:ext cx="4356484" cy="92403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1007604" y="400841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6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27302" y="4144627"/>
            <a:ext cx="4352810" cy="58736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5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메인화면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(3/3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</p:txBody>
      </p:sp>
      <p:pic>
        <p:nvPicPr>
          <p:cNvPr id="41" name="그림 40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6669658" y="1260000"/>
            <a:ext cx="2448272" cy="231629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⑦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이용 약관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모달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창</a:t>
            </a:r>
            <a:endParaRPr kumimoji="0" lang="ko-KR" altLang="en-US" sz="1200" b="1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927200" y="124311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7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5616" y="1419622"/>
            <a:ext cx="4464384" cy="3168352"/>
          </a:xfrm>
          <a:prstGeom prst="rect">
            <a:avLst/>
          </a:prstGeom>
          <a:noFill/>
          <a:ln w="12700" cap="flat" cmpd="sng" algn="ctr">
            <a:solidFill>
              <a:srgbClr val="00B0F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">
            <a:extLst>
              <a:ext uri="{FF2B5EF4-FFF2-40B4-BE49-F238E27FC236}">
                <a16:creationId xmlns:a16="http://schemas.microsoft.com/office/drawing/2014/main" id="{2CA70BE0-1F6A-752F-62C7-FD77E8C2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309" r="1094" b="5587"/>
          <a:stretch/>
        </p:blipFill>
        <p:spPr>
          <a:xfrm>
            <a:off x="213454" y="224260"/>
            <a:ext cx="8544170" cy="46965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5747" y="109010"/>
            <a:ext cx="2365576" cy="539894"/>
          </a:xfrm>
        </p:spPr>
        <p:txBody>
          <a:bodyPr lIns="91440" tIns="45720" rIns="91440" bIns="45720" anchor="ctr"/>
          <a:lstStyle/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5F34C1-1948-459F-397E-E7A966BECCFF}"/>
              </a:ext>
            </a:extLst>
          </p:cNvPr>
          <p:cNvSpPr/>
          <p:nvPr/>
        </p:nvSpPr>
        <p:spPr>
          <a:xfrm>
            <a:off x="5748942" y="956783"/>
            <a:ext cx="273456" cy="134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6BCB16-5D3B-06B6-D952-B9B8CB4B8B57}"/>
              </a:ext>
            </a:extLst>
          </p:cNvPr>
          <p:cNvSpPr txBox="1"/>
          <p:nvPr/>
        </p:nvSpPr>
        <p:spPr>
          <a:xfrm>
            <a:off x="5638963" y="727034"/>
            <a:ext cx="137634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로그인 페이지로 이동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069F72-775C-F716-5B88-E6B0C39D41F4}"/>
              </a:ext>
            </a:extLst>
          </p:cNvPr>
          <p:cNvSpPr/>
          <p:nvPr/>
        </p:nvSpPr>
        <p:spPr>
          <a:xfrm>
            <a:off x="2942081" y="1557217"/>
            <a:ext cx="1430922" cy="1418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04245-F99E-4DF3-36E7-86C954E78DF4}"/>
              </a:ext>
            </a:extLst>
          </p:cNvPr>
          <p:cNvSpPr txBox="1"/>
          <p:nvPr/>
        </p:nvSpPr>
        <p:spPr>
          <a:xfrm>
            <a:off x="119285" y="755971"/>
            <a:ext cx="2902751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아이디 / 비밀번호 / 비밀번호 확인 /</a:t>
            </a:r>
            <a:endParaRPr lang="ko-KR" altLang="en-US" sz="900" dirty="0">
              <a:solidFill>
                <a:srgbClr val="000000"/>
              </a:solidFill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이름 / 닉네임 / 전화번호 / 이메일 </a:t>
            </a:r>
            <a:endParaRPr lang="ko-KR" altLang="en-US" sz="900"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각각 조건</a:t>
            </a:r>
            <a:r>
              <a:rPr lang="ko-KR" sz="900" dirty="0">
                <a:solidFill>
                  <a:srgbClr val="FF0000"/>
                </a:solidFill>
                <a:cs typeface="Arial"/>
              </a:rPr>
              <a:t> </a:t>
            </a:r>
            <a:r>
              <a:rPr lang="ko-KR" sz="900" dirty="0" err="1">
                <a:solidFill>
                  <a:srgbClr val="FF0000"/>
                </a:solidFill>
                <a:cs typeface="Arial"/>
              </a:rPr>
              <a:t>미충족</a:t>
            </a:r>
            <a:r>
              <a:rPr lang="ko-KR" sz="900" dirty="0">
                <a:solidFill>
                  <a:srgbClr val="FF0000"/>
                </a:solidFill>
                <a:cs typeface="Arial"/>
              </a:rPr>
              <a:t> 시 화면에 </a:t>
            </a:r>
            <a:r>
              <a:rPr lang="ko-KR" sz="900" u="sng" dirty="0">
                <a:solidFill>
                  <a:srgbClr val="FF0000"/>
                </a:solidFill>
                <a:cs typeface="Arial"/>
              </a:rPr>
              <a:t>텍스트 표시</a:t>
            </a:r>
            <a:r>
              <a:rPr lang="ko-KR" sz="900" dirty="0">
                <a:solidFill>
                  <a:srgbClr val="FF0000"/>
                </a:solidFill>
                <a:cs typeface="Arial"/>
              </a:rPr>
              <a:t>, 가입 불가</a:t>
            </a:r>
            <a:endParaRPr lang="ko-KR" sz="90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CF43221-51B1-7FCA-66E5-FC7C8F707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18" y="1918082"/>
            <a:ext cx="1489156" cy="2728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6E171BC-354A-E435-2FD2-5EA8F7B00FDB}"/>
              </a:ext>
            </a:extLst>
          </p:cNvPr>
          <p:cNvSpPr/>
          <p:nvPr/>
        </p:nvSpPr>
        <p:spPr>
          <a:xfrm>
            <a:off x="2942080" y="2056375"/>
            <a:ext cx="2429238" cy="14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FEB57F-35CB-9E46-C7FA-934465DAA0D8}"/>
              </a:ext>
            </a:extLst>
          </p:cNvPr>
          <p:cNvSpPr/>
          <p:nvPr/>
        </p:nvSpPr>
        <p:spPr>
          <a:xfrm>
            <a:off x="2942079" y="2570000"/>
            <a:ext cx="1083682" cy="134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269584-99C5-B56E-BC78-609CFA124FB0}"/>
              </a:ext>
            </a:extLst>
          </p:cNvPr>
          <p:cNvSpPr/>
          <p:nvPr/>
        </p:nvSpPr>
        <p:spPr>
          <a:xfrm>
            <a:off x="2942078" y="3090860"/>
            <a:ext cx="1083682" cy="134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465134-E322-78A4-39C8-B0E61DBCABEE}"/>
              </a:ext>
            </a:extLst>
          </p:cNvPr>
          <p:cNvSpPr/>
          <p:nvPr/>
        </p:nvSpPr>
        <p:spPr>
          <a:xfrm>
            <a:off x="2942077" y="3611720"/>
            <a:ext cx="1908378" cy="1273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BB303-0850-77CA-C0EE-6F1E39B04592}"/>
              </a:ext>
            </a:extLst>
          </p:cNvPr>
          <p:cNvSpPr txBox="1"/>
          <p:nvPr/>
        </p:nvSpPr>
        <p:spPr>
          <a:xfrm>
            <a:off x="119285" y="2210043"/>
            <a:ext cx="20129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한글, 영어 입력 시 텍스트 자동 삭제</a:t>
            </a:r>
            <a:endParaRPr lang="ko-KR" sz="900" dirty="0"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숫자 입력 시 자동 하이픈 생성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32058A-2A95-5E23-274C-AE44F149D853}"/>
              </a:ext>
            </a:extLst>
          </p:cNvPr>
          <p:cNvSpPr txBox="1"/>
          <p:nvPr/>
        </p:nvSpPr>
        <p:spPr>
          <a:xfrm>
            <a:off x="119285" y="1370876"/>
            <a:ext cx="16295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[ 중복 불가 ]</a:t>
            </a:r>
            <a:endParaRPr lang="ko-KR" sz="900" dirty="0">
              <a:solidFill>
                <a:srgbClr val="000000"/>
              </a:solidFill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아이디 / 닉네임 / 전화번호</a:t>
            </a:r>
            <a:endParaRPr lang="ko-KR" sz="900" dirty="0">
              <a:cs typeface="Arial"/>
            </a:endParaRPr>
          </a:p>
        </p:txBody>
      </p:sp>
      <p:pic>
        <p:nvPicPr>
          <p:cNvPr id="36" name="그림 3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F6E0BE-4384-0B10-83AF-2B772B52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320" r="627"/>
          <a:stretch/>
        </p:blipFill>
        <p:spPr>
          <a:xfrm>
            <a:off x="215819" y="2728607"/>
            <a:ext cx="1318004" cy="11034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A68DB94-9E26-AA97-1932-5FB5A1AD4E10}"/>
              </a:ext>
            </a:extLst>
          </p:cNvPr>
          <p:cNvSpPr txBox="1"/>
          <p:nvPr/>
        </p:nvSpPr>
        <p:spPr>
          <a:xfrm>
            <a:off x="1529951" y="3092610"/>
            <a:ext cx="1723577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이메일 선택 시</a:t>
            </a:r>
            <a:endParaRPr lang="ko-KR" sz="900" dirty="0">
              <a:solidFill>
                <a:srgbClr val="000000"/>
              </a:solidFill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텍스트 자동​ 삽입, 수정 불가</a:t>
            </a:r>
            <a:endParaRPr lang="ko-KR" sz="900">
              <a:solidFill>
                <a:srgbClr val="000000"/>
              </a:solidFill>
              <a:cs typeface="Arial"/>
            </a:endParaRPr>
          </a:p>
          <a:p>
            <a:endParaRPr lang="ko-KR" altLang="en-US" sz="900" dirty="0">
              <a:solidFill>
                <a:srgbClr val="FF0000"/>
              </a:solidFill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직접입력 클릭 시</a:t>
            </a: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수정 가능</a:t>
            </a:r>
            <a:endParaRPr lang="ko-KR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63DB16-A20B-EA2B-BD4D-8725CBCF5EE4}"/>
              </a:ext>
            </a:extLst>
          </p:cNvPr>
          <p:cNvSpPr/>
          <p:nvPr/>
        </p:nvSpPr>
        <p:spPr>
          <a:xfrm>
            <a:off x="3969330" y="4009601"/>
            <a:ext cx="403671" cy="9846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DFB09B-92FD-9830-A93C-B24C77AD43D9}"/>
              </a:ext>
            </a:extLst>
          </p:cNvPr>
          <p:cNvSpPr txBox="1"/>
          <p:nvPr/>
        </p:nvSpPr>
        <p:spPr>
          <a:xfrm>
            <a:off x="6326210" y="1305767"/>
            <a:ext cx="2425292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[ 우편번호 찾기 버튼 ]</a:t>
            </a:r>
          </a:p>
          <a:p>
            <a:r>
              <a:rPr lang="ko-KR" altLang="en-US" sz="900" err="1">
                <a:solidFill>
                  <a:srgbClr val="FF0000"/>
                </a:solidFill>
                <a:cs typeface="Arial"/>
              </a:rPr>
              <a:t>daum</a:t>
            </a:r>
            <a:r>
              <a:rPr lang="ko-KR" altLang="en-US" sz="900" dirty="0">
                <a:solidFill>
                  <a:srgbClr val="FF0000"/>
                </a:solidFill>
                <a:cs typeface="Arial"/>
              </a:rPr>
              <a:t> 우편번호 </a:t>
            </a:r>
            <a:r>
              <a:rPr lang="ko-KR" altLang="en-US" sz="900" err="1">
                <a:solidFill>
                  <a:srgbClr val="FF0000"/>
                </a:solidFill>
                <a:cs typeface="Arial"/>
              </a:rPr>
              <a:t>api를</a:t>
            </a:r>
            <a:r>
              <a:rPr lang="ko-KR" altLang="en-US" sz="900" dirty="0">
                <a:solidFill>
                  <a:srgbClr val="FF0000"/>
                </a:solidFill>
                <a:cs typeface="Arial"/>
              </a:rPr>
              <a:t> 통해 주소지 검색. </a:t>
            </a: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주소지 선택 시 우편번호, 주소, 상세주소 등이 각각의 텍스트박스에 자동 삽입됨. 회원가입 시 텍스트 묶어서 전체 주소 저장.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44DE87-C04A-59DD-3C7D-A0ABEDFD5F61}"/>
              </a:ext>
            </a:extLst>
          </p:cNvPr>
          <p:cNvSpPr/>
          <p:nvPr/>
        </p:nvSpPr>
        <p:spPr>
          <a:xfrm>
            <a:off x="3079530" y="4421951"/>
            <a:ext cx="2053062" cy="23591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7910A-9372-A321-EC99-940E284AA5BE}"/>
              </a:ext>
            </a:extLst>
          </p:cNvPr>
          <p:cNvSpPr txBox="1"/>
          <p:nvPr/>
        </p:nvSpPr>
        <p:spPr>
          <a:xfrm>
            <a:off x="213331" y="4213907"/>
            <a:ext cx="26857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[ 회원가입 버튼 ]</a:t>
            </a:r>
            <a:endParaRPr lang="ko-KR" sz="900" dirty="0">
              <a:solidFill>
                <a:srgbClr val="000000"/>
              </a:solidFill>
              <a:cs typeface="Arial"/>
            </a:endParaRP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빈칸 없고 모든 조건 충족 시 회원정보 저장.</a:t>
            </a: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비밀번호 - 암호화</a:t>
            </a:r>
          </a:p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가입일 날짜 저장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F869DA-9905-5022-F38E-894CC6FD2339}"/>
              </a:ext>
            </a:extLst>
          </p:cNvPr>
          <p:cNvSpPr txBox="1">
            <a:spLocks/>
          </p:cNvSpPr>
          <p:nvPr/>
        </p:nvSpPr>
        <p:spPr>
          <a:xfrm>
            <a:off x="2032804" y="243791"/>
            <a:ext cx="2003868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회원가입</a:t>
            </a:r>
            <a:endParaRPr lang="ko-KR" b="1" dirty="0"/>
          </a:p>
        </p:txBody>
      </p:sp>
    </p:spTree>
    <p:extLst>
      <p:ext uri="{BB962C8B-B14F-4D97-AF65-F5344CB8AC3E}">
        <p14:creationId xmlns:p14="http://schemas.microsoft.com/office/powerpoint/2010/main" val="2025180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600" b="1">
                <a:cs typeface="Arial"/>
              </a:rPr>
              <a:t>CONTENTS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01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02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03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04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기획의도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개발취지 및 개발목표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개발환경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개발도구 및 기술스택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팀구성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51840" y="3144858"/>
            <a:ext cx="4392568" cy="539412"/>
            <a:chOff x="3851840" y="1356248"/>
            <a:chExt cx="4392568" cy="539412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29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주요일정 및 기능분담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0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프로젝트 소개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역할분담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추후 개발 일정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292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프로젝트 설계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메뉴구조도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DB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설계서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스토리보드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10280" t="9300" r="10940" b="13950"/>
          <a:stretch>
            <a:fillRect/>
          </a:stretch>
        </p:blipFill>
        <p:spPr>
          <a:xfrm>
            <a:off x="827256" y="363710"/>
            <a:ext cx="5672972" cy="41468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/>
        </p:nvSpPr>
        <p:spPr>
          <a:xfrm>
            <a:off x="-2011" y="470472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779383A-0815-4D11-ACFD-EF81D632E1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15747" y="109010"/>
            <a:ext cx="2365576" cy="539894"/>
          </a:xfrm>
        </p:spPr>
        <p:txBody>
          <a:bodyPr lIns="91440" tIns="45720" rIns="91440" bIns="45720" anchor="ctr"/>
          <a:lstStyle/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CA51BD0-FC33-F842-5B7C-28F875F6CF4E}"/>
              </a:ext>
            </a:extLst>
          </p:cNvPr>
          <p:cNvSpPr txBox="1">
            <a:spLocks/>
          </p:cNvSpPr>
          <p:nvPr/>
        </p:nvSpPr>
        <p:spPr>
          <a:xfrm>
            <a:off x="2032804" y="275988"/>
            <a:ext cx="2728304" cy="24136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로그인 / 로그아웃</a:t>
            </a:r>
            <a:endParaRPr 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32D59DE-BF28-9910-F01B-0F01823983B2}"/>
              </a:ext>
            </a:extLst>
          </p:cNvPr>
          <p:cNvSpPr/>
          <p:nvPr/>
        </p:nvSpPr>
        <p:spPr>
          <a:xfrm>
            <a:off x="1215049" y="3337436"/>
            <a:ext cx="4780345" cy="3661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D9BEC-B950-5ACF-F82B-D8546F26CE6B}"/>
              </a:ext>
            </a:extLst>
          </p:cNvPr>
          <p:cNvSpPr txBox="1"/>
          <p:nvPr/>
        </p:nvSpPr>
        <p:spPr>
          <a:xfrm>
            <a:off x="894565" y="3900291"/>
            <a:ext cx="427000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[ 로그인 버튼 ]</a:t>
            </a:r>
            <a:endParaRPr lang="ko-KR" dirty="0">
              <a:cs typeface="Arial"/>
            </a:endParaRP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입력된 비밀번호와 저장되어 있는 암호화된 비밀번호 비교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아이디, 비밀번호 일치하지 않거나 저장되어 있지 않으면 로그인 불가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로그인 성공 시 세션에 회원정보 저장(아이디, 닉네임) 저장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4084A-7DFE-C4CE-DDEB-C086D414B7AC}"/>
              </a:ext>
            </a:extLst>
          </p:cNvPr>
          <p:cNvSpPr txBox="1"/>
          <p:nvPr/>
        </p:nvSpPr>
        <p:spPr>
          <a:xfrm>
            <a:off x="4763628" y="517243"/>
            <a:ext cx="427000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추후 보완할 점:</a:t>
            </a:r>
          </a:p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아이디 입력 부분 - 전화번호 ,이메일로도 로그인 가능하도록 변경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34D64-8B38-B984-AB21-A6F983C418C6}"/>
              </a:ext>
            </a:extLst>
          </p:cNvPr>
          <p:cNvSpPr txBox="1"/>
          <p:nvPr/>
        </p:nvSpPr>
        <p:spPr>
          <a:xfrm>
            <a:off x="6504925" y="2153594"/>
            <a:ext cx="2370373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>
                <a:solidFill>
                  <a:srgbClr val="FF0000"/>
                </a:solidFill>
                <a:cs typeface="Arial"/>
              </a:rPr>
              <a:t>[ 로그아웃 ]</a:t>
            </a:r>
            <a:endParaRPr lang="ko-KR" sz="1050">
              <a:cs typeface="Arial"/>
            </a:endParaRPr>
          </a:p>
          <a:p>
            <a:r>
              <a:rPr lang="ko-KR" altLang="en-US" sz="1050" dirty="0">
                <a:solidFill>
                  <a:srgbClr val="FF0000"/>
                </a:solidFill>
                <a:cs typeface="Arial"/>
              </a:rPr>
              <a:t>헤더부분에서 로그아웃 가능</a:t>
            </a:r>
          </a:p>
          <a:p>
            <a:r>
              <a:rPr lang="ko-KR" altLang="en-US" sz="1050" dirty="0">
                <a:solidFill>
                  <a:srgbClr val="FF0000"/>
                </a:solidFill>
                <a:cs typeface="Arial"/>
              </a:rPr>
              <a:t>세션에 저장되어 있는 회원정보 삭제</a:t>
            </a:r>
            <a:endParaRPr lang="ko-KR" sz="105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8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949" t="-1533" r="791"/>
          <a:stretch/>
        </p:blipFill>
        <p:spPr>
          <a:xfrm>
            <a:off x="220430" y="1414352"/>
            <a:ext cx="4495538" cy="3246838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 삽입예정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2032804" y="243791"/>
            <a:ext cx="4962646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아이디/비밀번호 찾기 페이지의 아이디 찾기 탭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667ABB-FA99-0996-30BC-5897CFE6B18B}"/>
              </a:ext>
            </a:extLst>
          </p:cNvPr>
          <p:cNvSpPr txBox="1"/>
          <p:nvPr/>
        </p:nvSpPr>
        <p:spPr>
          <a:xfrm>
            <a:off x="198862" y="4401996"/>
            <a:ext cx="4392987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이름, 이메일 주소가 저장되어 있는 회원정보와 불일치 시 아이디 찾기 불가</a:t>
            </a:r>
            <a:endParaRPr lang="ko-KR" sz="1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B660EC-391E-650F-90D6-865F6C670848}"/>
              </a:ext>
            </a:extLst>
          </p:cNvPr>
          <p:cNvSpPr/>
          <p:nvPr/>
        </p:nvSpPr>
        <p:spPr>
          <a:xfrm>
            <a:off x="540334" y="3872154"/>
            <a:ext cx="3724157" cy="27931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6" name="그림 1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249A0D5-CE31-2F37-BD62-E87BBB94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75" y="1500126"/>
            <a:ext cx="4497850" cy="25628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694F63-1B2B-8661-2F66-A54E2C2B6F78}"/>
              </a:ext>
            </a:extLst>
          </p:cNvPr>
          <p:cNvSpPr txBox="1"/>
          <p:nvPr/>
        </p:nvSpPr>
        <p:spPr>
          <a:xfrm>
            <a:off x="6933880" y="4025817"/>
            <a:ext cx="2049114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일치할 시 화면에 아이디 출력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71D1A7-3B83-0275-1032-237144302EC2}"/>
              </a:ext>
            </a:extLst>
          </p:cNvPr>
          <p:cNvSpPr/>
          <p:nvPr/>
        </p:nvSpPr>
        <p:spPr>
          <a:xfrm>
            <a:off x="4938713" y="2953413"/>
            <a:ext cx="3810967" cy="9231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34192E-D11A-4D62-0AC0-F6BE74D25327}"/>
              </a:ext>
            </a:extLst>
          </p:cNvPr>
          <p:cNvSpPr/>
          <p:nvPr/>
        </p:nvSpPr>
        <p:spPr>
          <a:xfrm>
            <a:off x="540333" y="2620640"/>
            <a:ext cx="635164" cy="1852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C3643-5515-0110-D5E9-31DF1F57F302}"/>
              </a:ext>
            </a:extLst>
          </p:cNvPr>
          <p:cNvSpPr txBox="1"/>
          <p:nvPr/>
        </p:nvSpPr>
        <p:spPr>
          <a:xfrm>
            <a:off x="90348" y="575115"/>
            <a:ext cx="5593861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비밀번호 찾기 탭과 같은 페이지를 사용하기 때문에 화면 전환 필요</a:t>
            </a:r>
            <a:endParaRPr lang="ko-KR" sz="1000" dirty="0">
              <a:cs typeface="Arial"/>
            </a:endParaRP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텍스트 박스, 버튼 등 선택된 탭에 따라 숨기고 보이도록 함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아이디 찾기 후 비밀번호 찾기 탭 클릭 시 화면에 출력된 결과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04952-30BC-5D3D-2E6B-79D3E3AEC3F4}"/>
              </a:ext>
            </a:extLst>
          </p:cNvPr>
          <p:cNvSpPr txBox="1"/>
          <p:nvPr/>
        </p:nvSpPr>
        <p:spPr>
          <a:xfrm>
            <a:off x="4857670" y="575114"/>
            <a:ext cx="4125323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추후 보완할 점:</a:t>
            </a:r>
          </a:p>
          <a:p>
            <a:pPr marL="228600" indent="-228600" algn="r">
              <a:buAutoNum type="arabicPeriod"/>
            </a:pP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이름 대신 중복이 없는 전화번호 또는 닉네임을 입력하도록 변경</a:t>
            </a:r>
          </a:p>
          <a:p>
            <a:pPr marL="228600" indent="-228600" algn="r">
              <a:buAutoNum type="arabicPeriod"/>
            </a:pP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이메일 인증번호 확인 후 아이디 찾기가 가능하도록 수정할 것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2809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브랜드이(가) 표시된 사진&#10;&#10;자동 생성된 설명">
            <a:extLst>
              <a:ext uri="{FF2B5EF4-FFF2-40B4-BE49-F238E27FC236}">
                <a16:creationId xmlns:a16="http://schemas.microsoft.com/office/drawing/2014/main" id="{6F8F7345-7A06-6F16-CD8D-0724C504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661" t="56765" r="4880" b="17361"/>
          <a:stretch/>
        </p:blipFill>
        <p:spPr>
          <a:xfrm>
            <a:off x="4684164" y="2320328"/>
            <a:ext cx="1072987" cy="7992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1020" r="1190" b="-218"/>
          <a:stretch/>
        </p:blipFill>
        <p:spPr>
          <a:xfrm>
            <a:off x="267330" y="906663"/>
            <a:ext cx="4155308" cy="3329071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2032804" y="243791"/>
            <a:ext cx="5237544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아이디/비밀번호 찾기 페이지의 비밀번호 찾기 탭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A42439-9FFE-326A-A0DD-79D6933A2FC0}"/>
              </a:ext>
            </a:extLst>
          </p:cNvPr>
          <p:cNvSpPr/>
          <p:nvPr/>
        </p:nvSpPr>
        <p:spPr>
          <a:xfrm>
            <a:off x="3397834" y="2794261"/>
            <a:ext cx="598993" cy="1491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2D443-3B0A-FC17-8564-2F7C979B6D21}"/>
              </a:ext>
            </a:extLst>
          </p:cNvPr>
          <p:cNvSpPr txBox="1"/>
          <p:nvPr/>
        </p:nvSpPr>
        <p:spPr>
          <a:xfrm>
            <a:off x="1855488" y="1862798"/>
            <a:ext cx="201294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저장되어 있는 이름, 이메일 주소 입력 시 인증번호 전송 가능.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40707D-1059-F9F6-291E-CDFB988AA72B}"/>
              </a:ext>
            </a:extLst>
          </p:cNvPr>
          <p:cNvSpPr txBox="1"/>
          <p:nvPr/>
        </p:nvSpPr>
        <p:spPr>
          <a:xfrm>
            <a:off x="4535568" y="1461030"/>
            <a:ext cx="4457639" cy="52211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solidFill>
                  <a:srgbClr val="FF0000"/>
                </a:solidFill>
                <a:cs typeface="Arial"/>
              </a:rPr>
              <a:t>[ 인증번호 전송 버튼 ]</a:t>
            </a:r>
          </a:p>
          <a:p>
            <a:pPr marL="228600" indent="-228600">
              <a:buAutoNum type="arabicPeriod"/>
            </a:pPr>
            <a:r>
              <a:rPr lang="ko-KR" altLang="en-US" sz="900" dirty="0">
                <a:solidFill>
                  <a:srgbClr val="FF0000"/>
                </a:solidFill>
                <a:cs typeface="Arial"/>
              </a:rPr>
              <a:t>입력한 이메일 주소로 인증번호(랜덤숫자 6자리 코드) 전송됨</a:t>
            </a:r>
            <a:endParaRPr lang="ko-KR" sz="900">
              <a:solidFill>
                <a:srgbClr val="000000"/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ko-KR" altLang="en-US" sz="900" dirty="0">
                <a:solidFill>
                  <a:srgbClr val="FF0000"/>
                </a:solidFill>
                <a:cs typeface="Arial"/>
              </a:rPr>
              <a:t>인증번호 전송 버튼 -&gt; 인증번호 재전송 버튼으로 변경, 인증번호 확인 버튼 생김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FE36F-94AD-58FD-895C-027D7D7692A0}"/>
              </a:ext>
            </a:extLst>
          </p:cNvPr>
          <p:cNvSpPr txBox="1"/>
          <p:nvPr/>
        </p:nvSpPr>
        <p:spPr>
          <a:xfrm>
            <a:off x="4278936" y="517241"/>
            <a:ext cx="4711291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추후 보완할 점:</a:t>
            </a:r>
          </a:p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1. 이름 대신 중복이 없는 전화번호 또는 닉네임을 입력하도록 변경</a:t>
            </a:r>
          </a:p>
          <a:p>
            <a:pPr algn="r"/>
            <a:r>
              <a:rPr lang="ko-KR" altLang="en-US" sz="1000" dirty="0">
                <a:solidFill>
                  <a:srgbClr val="FF0000"/>
                </a:solidFill>
                <a:cs typeface="Arial"/>
              </a:rPr>
              <a:t>2. 인증번호 </a:t>
            </a:r>
            <a:r>
              <a:rPr lang="ko-KR" altLang="en-US" sz="1000" dirty="0" err="1">
                <a:solidFill>
                  <a:srgbClr val="FF0000"/>
                </a:solidFill>
                <a:cs typeface="Arial"/>
              </a:rPr>
              <a:t>input</a:t>
            </a: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 필드 </a:t>
            </a:r>
            <a:r>
              <a:rPr lang="ko-KR" altLang="en-US" sz="1000" dirty="0" err="1">
                <a:solidFill>
                  <a:srgbClr val="FF0000"/>
                </a:solidFill>
                <a:cs typeface="Arial"/>
              </a:rPr>
              <a:t>숨겨놨다가</a:t>
            </a: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 인증번호 전송 버튼 클릭 시 나타나도록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5F9DA6-2151-69BB-6ACF-80598CBB72D2}"/>
              </a:ext>
            </a:extLst>
          </p:cNvPr>
          <p:cNvSpPr txBox="1"/>
          <p:nvPr/>
        </p:nvSpPr>
        <p:spPr>
          <a:xfrm>
            <a:off x="428002" y="4053578"/>
            <a:ext cx="4320644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[ 비밀번호 찾기 버튼 ]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빈칸이 존재하거나 인증번호 확인 전에 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클릭 시 비밀번호 찾기 불가</a:t>
            </a:r>
            <a:endParaRPr 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A62E6-4CAC-F1EA-872D-BC8F3FD811A6}"/>
              </a:ext>
            </a:extLst>
          </p:cNvPr>
          <p:cNvSpPr txBox="1"/>
          <p:nvPr/>
        </p:nvSpPr>
        <p:spPr>
          <a:xfrm>
            <a:off x="5748105" y="2210487"/>
            <a:ext cx="338228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000" dirty="0">
                <a:solidFill>
                  <a:srgbClr val="FF0000"/>
                </a:solidFill>
                <a:cs typeface="Arial"/>
              </a:rPr>
              <a:t>[ 인증번호 재전송 버튼 ]</a:t>
            </a:r>
            <a:endParaRPr lang="ko-KR" dirty="0"/>
          </a:p>
          <a:p>
            <a:r>
              <a:rPr lang="ko-KR" sz="1000" dirty="0">
                <a:solidFill>
                  <a:srgbClr val="FF0000"/>
                </a:solidFill>
                <a:cs typeface="Arial"/>
              </a:rPr>
              <a:t>새 인증번호 전송, 기존에 전송된 인증번호 사용 불가</a:t>
            </a:r>
            <a:endParaRPr lang="ko-KR" sz="1000" dirty="0">
              <a:solidFill>
                <a:srgbClr val="000000"/>
              </a:solidFill>
              <a:cs typeface="Arial"/>
            </a:endParaRPr>
          </a:p>
          <a:p>
            <a:endParaRPr lang="ko-KR" altLang="en-US" sz="1000" dirty="0">
              <a:solidFill>
                <a:srgbClr val="FF0000"/>
              </a:solidFill>
              <a:cs typeface="Arial"/>
            </a:endParaRPr>
          </a:p>
          <a:p>
            <a:r>
              <a:rPr lang="ko-KR" sz="1000" dirty="0">
                <a:solidFill>
                  <a:srgbClr val="FF0000"/>
                </a:solidFill>
                <a:cs typeface="Arial"/>
              </a:rPr>
              <a:t>[ 인증번호 확인 버튼 ]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이메일로 전송된 6자리 인증번호 확인. 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일치하지 않거나 </a:t>
            </a:r>
            <a:r>
              <a:rPr lang="ko-KR" altLang="en-US" sz="1000" dirty="0" err="1">
                <a:solidFill>
                  <a:srgbClr val="FF0000"/>
                </a:solidFill>
                <a:cs typeface="Arial"/>
              </a:rPr>
              <a:t>비어있으면</a:t>
            </a: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 비밀번호 찾기 불가</a:t>
            </a:r>
            <a:endParaRPr lang="ko-KR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B2EC97-BABA-5E01-8C19-5C4E167CD9D7}"/>
              </a:ext>
            </a:extLst>
          </p:cNvPr>
          <p:cNvSpPr/>
          <p:nvPr/>
        </p:nvSpPr>
        <p:spPr>
          <a:xfrm>
            <a:off x="526047" y="3486391"/>
            <a:ext cx="3516990" cy="31503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1557C45-4F64-C3F3-6583-A95860F18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7" y="3464719"/>
            <a:ext cx="1647826" cy="118586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ADC5A7D-ADBA-582E-D497-001A115ADF73}"/>
              </a:ext>
            </a:extLst>
          </p:cNvPr>
          <p:cNvSpPr/>
          <p:nvPr/>
        </p:nvSpPr>
        <p:spPr>
          <a:xfrm>
            <a:off x="1205967" y="1983852"/>
            <a:ext cx="649632" cy="16357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D2C593-3EAF-626B-F040-9D8AF1D0775C}"/>
              </a:ext>
            </a:extLst>
          </p:cNvPr>
          <p:cNvSpPr/>
          <p:nvPr/>
        </p:nvSpPr>
        <p:spPr>
          <a:xfrm>
            <a:off x="5150642" y="3814761"/>
            <a:ext cx="1007269" cy="13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765E4F-1A07-42BB-8FBE-DF4FD02F4DB5}"/>
              </a:ext>
            </a:extLst>
          </p:cNvPr>
          <p:cNvSpPr/>
          <p:nvPr/>
        </p:nvSpPr>
        <p:spPr>
          <a:xfrm>
            <a:off x="4684974" y="4391296"/>
            <a:ext cx="1078259" cy="24929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4F1516-7185-9522-2CD1-B21C49A61294}"/>
              </a:ext>
            </a:extLst>
          </p:cNvPr>
          <p:cNvSpPr txBox="1"/>
          <p:nvPr/>
        </p:nvSpPr>
        <p:spPr>
          <a:xfrm>
            <a:off x="6314450" y="4110729"/>
            <a:ext cx="2763308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[ 비밀번호 찾기 버튼 ]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인증번호 확인 후 비밀번호 찾기 버튼 클릭 시 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새 비밀번호 페이지로 이동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2418656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2032804" y="243791"/>
            <a:ext cx="2358613" cy="28070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새 비밀번호</a:t>
            </a:r>
            <a:endParaRPr lang="ko-KR" altLang="en-US" b="1" dirty="0"/>
          </a:p>
        </p:txBody>
      </p:sp>
      <p:pic>
        <p:nvPicPr>
          <p:cNvPr id="11" name="그림 10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D05FC1C-19BD-7482-945F-9546D601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91" r="-136" b="5576"/>
          <a:stretch/>
        </p:blipFill>
        <p:spPr>
          <a:xfrm>
            <a:off x="101314" y="907256"/>
            <a:ext cx="5262351" cy="3365586"/>
          </a:xfrm>
          <a:prstGeom prst="rect">
            <a:avLst/>
          </a:prstGeom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2B9A6FD-C861-96D3-3B15-1FD8AC881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910" y="3490946"/>
            <a:ext cx="2038351" cy="9167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52937C3-C5E1-72F5-C9C2-48FB23145F96}"/>
              </a:ext>
            </a:extLst>
          </p:cNvPr>
          <p:cNvSpPr txBox="1"/>
          <p:nvPr/>
        </p:nvSpPr>
        <p:spPr>
          <a:xfrm>
            <a:off x="5548079" y="910325"/>
            <a:ext cx="3382280" cy="23544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  <a:cs typeface="Arial"/>
              </a:rPr>
              <a:t>[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]</a:t>
            </a:r>
          </a:p>
          <a:p>
            <a:r>
              <a:rPr lang="en-US" altLang="ko-KR" sz="1050" dirty="0">
                <a:solidFill>
                  <a:srgbClr val="FF0000"/>
                </a:solidFill>
                <a:cs typeface="Arial"/>
              </a:rPr>
              <a:t>새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사용하려는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암호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가</a:t>
            </a:r>
            <a:endParaRPr lang="en-US" altLang="ko-KR" sz="1050">
              <a:solidFill>
                <a:srgbClr val="FF0000"/>
              </a:solidFill>
              <a:cs typeface="Arial"/>
            </a:endParaRPr>
          </a:p>
          <a:p>
            <a:pPr marL="228600" indent="-228600">
              <a:buAutoNum type="arabicPeriod"/>
            </a:pPr>
            <a:r>
              <a:rPr lang="en-US" altLang="ko-KR" sz="1050" err="1">
                <a:solidFill>
                  <a:srgbClr val="FF0000"/>
                </a:solidFill>
                <a:cs typeface="Arial"/>
              </a:rPr>
              <a:t>기존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비밀번호와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동일할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때</a:t>
            </a:r>
          </a:p>
          <a:p>
            <a:pPr marL="228600" indent="-228600">
              <a:buAutoNum type="arabicPeriod"/>
            </a:pP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조건에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맞지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않을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때</a:t>
            </a:r>
          </a:p>
          <a:p>
            <a:pPr marL="228600" indent="-228600">
              <a:buAutoNum type="arabicPeriod"/>
            </a:pP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빈칸일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때</a:t>
            </a:r>
          </a:p>
          <a:p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설정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불가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.</a:t>
            </a:r>
          </a:p>
          <a:p>
            <a:endParaRPr lang="en-US" altLang="ko-KR" sz="1050" dirty="0">
              <a:solidFill>
                <a:srgbClr val="FF0000"/>
              </a:solidFill>
              <a:cs typeface="Arial"/>
            </a:endParaRPr>
          </a:p>
          <a:p>
            <a:r>
              <a:rPr lang="en-US" altLang="ko-KR" sz="1050" err="1">
                <a:solidFill>
                  <a:srgbClr val="FF0000"/>
                </a:solidFill>
                <a:cs typeface="Arial"/>
              </a:rPr>
              <a:t>모든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조건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충족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시</a:t>
            </a:r>
          </a:p>
          <a:p>
            <a:r>
              <a:rPr lang="en-US" altLang="ko-KR" sz="1050" dirty="0">
                <a:solidFill>
                  <a:srgbClr val="FF0000"/>
                </a:solidFill>
                <a:cs typeface="Arial"/>
              </a:rPr>
              <a:t>새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설정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완료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기존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사용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불가</a:t>
            </a:r>
            <a:endParaRPr lang="en-US" altLang="ko-KR" sz="1050" dirty="0" err="1">
              <a:solidFill>
                <a:srgbClr val="FF0000"/>
              </a:solidFill>
              <a:cs typeface="Arial"/>
            </a:endParaRPr>
          </a:p>
          <a:p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암호화하여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관리자가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확인할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수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없음</a:t>
            </a:r>
            <a:endParaRPr lang="en-US" altLang="ko-KR" sz="1050" dirty="0">
              <a:solidFill>
                <a:srgbClr val="FF0000"/>
              </a:solidFill>
              <a:cs typeface="Arial"/>
            </a:endParaRPr>
          </a:p>
          <a:p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로그인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페이지로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dirty="0" err="1">
                <a:solidFill>
                  <a:srgbClr val="FF0000"/>
                </a:solidFill>
                <a:cs typeface="Arial"/>
              </a:rPr>
              <a:t>이동</a:t>
            </a:r>
          </a:p>
          <a:p>
            <a:endParaRPr lang="en-US" altLang="ko-KR" sz="1050" dirty="0">
              <a:solidFill>
                <a:srgbClr val="FF0000"/>
              </a:solidFill>
              <a:cs typeface="Arial"/>
            </a:endParaRPr>
          </a:p>
          <a:p>
            <a:r>
              <a:rPr lang="en-US" altLang="ko-KR" sz="1050" err="1">
                <a:solidFill>
                  <a:srgbClr val="FF0000"/>
                </a:solidFill>
                <a:cs typeface="Arial"/>
              </a:rPr>
              <a:t>만약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찾기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페이지에서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넘어가서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접속한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것이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아니면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세션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만료로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재설정</a:t>
            </a:r>
            <a:r>
              <a:rPr lang="en-US" altLang="ko-KR" sz="105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50" err="1">
                <a:solidFill>
                  <a:srgbClr val="FF0000"/>
                </a:solidFill>
                <a:cs typeface="Arial"/>
              </a:rPr>
              <a:t>불가</a:t>
            </a:r>
            <a:endParaRPr lang="en-US" altLang="ko-KR" sz="1050">
              <a:solidFill>
                <a:srgbClr val="FF0000"/>
              </a:solidFill>
              <a:cs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150EB-282B-A412-CB35-91A1EA4F9EB9}"/>
              </a:ext>
            </a:extLst>
          </p:cNvPr>
          <p:cNvSpPr/>
          <p:nvPr/>
        </p:nvSpPr>
        <p:spPr>
          <a:xfrm>
            <a:off x="526047" y="3486391"/>
            <a:ext cx="4438533" cy="35789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CCDC983-70A4-4172-0E66-B45D14E047AD}"/>
              </a:ext>
            </a:extLst>
          </p:cNvPr>
          <p:cNvSpPr/>
          <p:nvPr/>
        </p:nvSpPr>
        <p:spPr>
          <a:xfrm>
            <a:off x="5505240" y="3829291"/>
            <a:ext cx="1931077" cy="30074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70809-3936-C9B3-2697-63D87D2BC890}"/>
              </a:ext>
            </a:extLst>
          </p:cNvPr>
          <p:cNvSpPr txBox="1"/>
          <p:nvPr/>
        </p:nvSpPr>
        <p:spPr>
          <a:xfrm>
            <a:off x="6933966" y="4146446"/>
            <a:ext cx="2139268" cy="25336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조건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미충족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시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화면에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메시지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띄움</a:t>
            </a:r>
            <a:endParaRPr lang="en-US" altLang="ko-KR" sz="1000" dirty="0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30842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8B5825F-0654-9D4B-E082-207FFBD9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85" y="393006"/>
            <a:ext cx="5086442" cy="4493419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수정 필요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1982798" y="236647"/>
            <a:ext cx="2672938" cy="2949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회원정보 수정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107C6C-182E-302E-05D0-A686E86A174A}"/>
              </a:ext>
            </a:extLst>
          </p:cNvPr>
          <p:cNvSpPr/>
          <p:nvPr/>
        </p:nvSpPr>
        <p:spPr>
          <a:xfrm>
            <a:off x="3863185" y="1350510"/>
            <a:ext cx="1723909" cy="465052"/>
          </a:xfrm>
          <a:prstGeom prst="rect">
            <a:avLst/>
          </a:prstGeom>
          <a:noFill/>
          <a:ln w="28575" cap="flat" cmpd="sng" algn="ctr">
            <a:solidFill>
              <a:srgbClr val="4472C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3635D-8F9D-5169-B07B-582796882FD1}"/>
              </a:ext>
            </a:extLst>
          </p:cNvPr>
          <p:cNvSpPr txBox="1"/>
          <p:nvPr/>
        </p:nvSpPr>
        <p:spPr>
          <a:xfrm>
            <a:off x="6208825" y="533519"/>
            <a:ext cx="2139268" cy="86177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추후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보완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및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수정할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것:</a:t>
            </a:r>
          </a:p>
          <a:p>
            <a:r>
              <a:rPr lang="en-US" altLang="ko-KR" sz="1000" dirty="0">
                <a:solidFill>
                  <a:srgbClr val="0070C0"/>
                </a:solidFill>
                <a:cs typeface="Arial"/>
              </a:rPr>
              <a:t>내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포인트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액수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, </a:t>
            </a:r>
            <a:endParaRPr lang="en-US">
              <a:solidFill>
                <a:srgbClr val="0070C0"/>
              </a:solidFill>
              <a:cs typeface="Arial"/>
            </a:endParaRPr>
          </a:p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내가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좋아요한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글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목록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바로가기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, </a:t>
            </a:r>
          </a:p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내가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쓴 글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목록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바로가기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연결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endParaRPr lang="en-US" altLang="ko-KR" sz="100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FB1868-5E9E-0391-E3CE-84202C1CA4AE}"/>
              </a:ext>
            </a:extLst>
          </p:cNvPr>
          <p:cNvSpPr/>
          <p:nvPr/>
        </p:nvSpPr>
        <p:spPr>
          <a:xfrm>
            <a:off x="2076241" y="1503446"/>
            <a:ext cx="347480" cy="1591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51B4B2-864B-0DA9-8ED3-FB1499323F51}"/>
              </a:ext>
            </a:extLst>
          </p:cNvPr>
          <p:cNvSpPr/>
          <p:nvPr/>
        </p:nvSpPr>
        <p:spPr>
          <a:xfrm>
            <a:off x="2840923" y="2026650"/>
            <a:ext cx="226741" cy="151131"/>
          </a:xfrm>
          <a:prstGeom prst="rect">
            <a:avLst/>
          </a:prstGeom>
          <a:noFill/>
          <a:ln w="28575" cap="flat" cmpd="sng" algn="ctr">
            <a:solidFill>
              <a:srgbClr val="4472C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D1C4A8-A968-8148-1A8B-4B483434ABF7}"/>
              </a:ext>
            </a:extLst>
          </p:cNvPr>
          <p:cNvSpPr txBox="1"/>
          <p:nvPr/>
        </p:nvSpPr>
        <p:spPr>
          <a:xfrm>
            <a:off x="6080036" y="1652371"/>
            <a:ext cx="2396844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err="1">
                <a:solidFill>
                  <a:srgbClr val="FF0000"/>
                </a:solidFill>
                <a:cs typeface="Arial"/>
              </a:rPr>
              <a:t>로그인되어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있는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회원의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닉네임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endParaRPr lang="ko-KR" altLang="en-US"/>
          </a:p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이름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아이디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이메일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주소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전화번호가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나타남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.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로그인하지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않을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때는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회원정보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수정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접속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불가</a:t>
            </a:r>
            <a:endParaRPr lang="en-US" altLang="ko-KR" sz="1000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37EEF8-EB55-65A6-78E0-01A8CEC8F640}"/>
              </a:ext>
            </a:extLst>
          </p:cNvPr>
          <p:cNvSpPr/>
          <p:nvPr/>
        </p:nvSpPr>
        <p:spPr>
          <a:xfrm>
            <a:off x="2824825" y="2268129"/>
            <a:ext cx="242839" cy="183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BF7623-9DF7-17DA-A9A3-8A4B0EB19D92}"/>
              </a:ext>
            </a:extLst>
          </p:cNvPr>
          <p:cNvSpPr/>
          <p:nvPr/>
        </p:nvSpPr>
        <p:spPr>
          <a:xfrm>
            <a:off x="2824825" y="2533755"/>
            <a:ext cx="242839" cy="183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0A738F-039C-097C-22AD-4494E80492F8}"/>
              </a:ext>
            </a:extLst>
          </p:cNvPr>
          <p:cNvSpPr/>
          <p:nvPr/>
        </p:nvSpPr>
        <p:spPr>
          <a:xfrm>
            <a:off x="2824825" y="2992565"/>
            <a:ext cx="669451" cy="1591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5FC926-54AA-4E0A-6D68-3CB1BAD3DCC2}"/>
              </a:ext>
            </a:extLst>
          </p:cNvPr>
          <p:cNvSpPr/>
          <p:nvPr/>
        </p:nvSpPr>
        <p:spPr>
          <a:xfrm>
            <a:off x="2840923" y="3676755"/>
            <a:ext cx="1168507" cy="183328"/>
          </a:xfrm>
          <a:prstGeom prst="rect">
            <a:avLst/>
          </a:prstGeom>
          <a:noFill/>
          <a:ln w="28575" cap="flat" cmpd="sng" algn="ctr">
            <a:solidFill>
              <a:srgbClr val="4472C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259C3C-93E8-0D0E-7F12-F991099CB18B}"/>
              </a:ext>
            </a:extLst>
          </p:cNvPr>
          <p:cNvSpPr/>
          <p:nvPr/>
        </p:nvSpPr>
        <p:spPr>
          <a:xfrm>
            <a:off x="2840922" y="4368993"/>
            <a:ext cx="572860" cy="1591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0AA24-C93A-D822-3772-E0F94AD8DC05}"/>
              </a:ext>
            </a:extLst>
          </p:cNvPr>
          <p:cNvSpPr txBox="1"/>
          <p:nvPr/>
        </p:nvSpPr>
        <p:spPr>
          <a:xfrm>
            <a:off x="5741966" y="2722925"/>
            <a:ext cx="3024689" cy="86177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이메일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수신여부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-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추후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수정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예정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회원가입할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때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선택약관에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동의했을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시 '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예'에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체크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,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동의하지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않았을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시에는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'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아니오'에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체크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. </a:t>
            </a:r>
          </a:p>
          <a:p>
            <a:r>
              <a:rPr lang="en-US" altLang="ko-KR" sz="1000" dirty="0">
                <a:solidFill>
                  <a:srgbClr val="0070C0"/>
                </a:solidFill>
                <a:cs typeface="Arial"/>
              </a:rPr>
              <a:t>'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예'에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체크되어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있으면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정기적으로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이메일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수신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(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이벤트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,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프로모션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공지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등)</a:t>
            </a:r>
            <a:endParaRPr lang="en-US">
              <a:solidFill>
                <a:srgbClr val="0070C0"/>
              </a:solidFill>
              <a:cs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484C42-9C73-1507-2804-81824EBE548E}"/>
              </a:ext>
            </a:extLst>
          </p:cNvPr>
          <p:cNvSpPr/>
          <p:nvPr/>
        </p:nvSpPr>
        <p:spPr>
          <a:xfrm>
            <a:off x="2840922" y="3314537"/>
            <a:ext cx="886783" cy="191377"/>
          </a:xfrm>
          <a:prstGeom prst="rect">
            <a:avLst/>
          </a:prstGeom>
          <a:noFill/>
          <a:ln w="28575" cap="flat" cmpd="sng" algn="ctr">
            <a:solidFill>
              <a:srgbClr val="4472C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E7F0F-0101-DBEA-2B6D-39C4A1DAE1C7}"/>
              </a:ext>
            </a:extLst>
          </p:cNvPr>
          <p:cNvSpPr txBox="1"/>
          <p:nvPr/>
        </p:nvSpPr>
        <p:spPr>
          <a:xfrm>
            <a:off x="4405783" y="3857875"/>
            <a:ext cx="2678570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주소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변경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-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추후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수정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예정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r>
              <a:rPr lang="en-US" altLang="ko-KR" sz="1000" err="1">
                <a:solidFill>
                  <a:srgbClr val="0070C0"/>
                </a:solidFill>
                <a:cs typeface="Arial"/>
              </a:rPr>
              <a:t>주소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변경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칸에서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새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주소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선택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시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주소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0070C0"/>
                </a:solidFill>
                <a:cs typeface="Arial"/>
              </a:rPr>
              <a:t>변경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9CBA9-3D70-1B89-2C12-5461E0A05817}"/>
              </a:ext>
            </a:extLst>
          </p:cNvPr>
          <p:cNvSpPr txBox="1"/>
          <p:nvPr/>
        </p:nvSpPr>
        <p:spPr>
          <a:xfrm>
            <a:off x="3222536" y="2022635"/>
            <a:ext cx="2364647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닉네임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변경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- 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추후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수정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예정</a:t>
            </a:r>
            <a:endParaRPr lang="en-US" altLang="ko-KR" sz="1000" dirty="0">
              <a:solidFill>
                <a:srgbClr val="0070C0"/>
              </a:solidFill>
              <a:cs typeface="Arial"/>
            </a:endParaRPr>
          </a:p>
          <a:p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중복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불가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,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닉네임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변경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횟수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제한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/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기간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설정해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두고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변경할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수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있도록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CBA1D-47F0-1A0E-BAE9-C15A416D10E3}"/>
              </a:ext>
            </a:extLst>
          </p:cNvPr>
          <p:cNvSpPr txBox="1"/>
          <p:nvPr/>
        </p:nvSpPr>
        <p:spPr>
          <a:xfrm>
            <a:off x="3423769" y="4364980"/>
            <a:ext cx="2895900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전화번호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가운데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자리는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****로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표시하도록</a:t>
            </a:r>
            <a:r>
              <a:rPr lang="en-US" altLang="ko-KR" sz="1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  <a:cs typeface="Arial"/>
              </a:rPr>
              <a:t>변경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3DB848E-F841-0A0D-7DA6-7BEB9271CE46}"/>
              </a:ext>
            </a:extLst>
          </p:cNvPr>
          <p:cNvSpPr/>
          <p:nvPr/>
        </p:nvSpPr>
        <p:spPr>
          <a:xfrm>
            <a:off x="2824825" y="2799381"/>
            <a:ext cx="500416" cy="8673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B55C08-F5AC-7C8F-E9EE-F4CA9214C13F}"/>
              </a:ext>
            </a:extLst>
          </p:cNvPr>
          <p:cNvSpPr txBox="1"/>
          <p:nvPr/>
        </p:nvSpPr>
        <p:spPr>
          <a:xfrm>
            <a:off x="3665248" y="2626335"/>
            <a:ext cx="1978280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[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]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A7EA6D-22E3-85E2-5DCD-C467177C0ABC}"/>
              </a:ext>
            </a:extLst>
          </p:cNvPr>
          <p:cNvSpPr/>
          <p:nvPr/>
        </p:nvSpPr>
        <p:spPr>
          <a:xfrm>
            <a:off x="804452" y="2887924"/>
            <a:ext cx="403825" cy="14308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E84647-5197-8579-FC83-5838C27088F0}"/>
              </a:ext>
            </a:extLst>
          </p:cNvPr>
          <p:cNvSpPr txBox="1"/>
          <p:nvPr/>
        </p:nvSpPr>
        <p:spPr>
          <a:xfrm>
            <a:off x="196000" y="3149541"/>
            <a:ext cx="1616063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회원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탈퇴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33811961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수정 필요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1982798" y="358090"/>
            <a:ext cx="5116100" cy="173551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회원정보 수정 &gt; 비밀번호 변경 &gt; 비밀번호 확인</a:t>
            </a:r>
            <a:endParaRPr lang="ko-KR" altLang="en-US" b="1" dirty="0"/>
          </a:p>
        </p:txBody>
      </p:sp>
      <p:pic>
        <p:nvPicPr>
          <p:cNvPr id="14" name="그림 1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B8113E7D-4230-DAD2-FA11-8BEED47B1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7" y="1188243"/>
            <a:ext cx="4255294" cy="2074070"/>
          </a:xfrm>
          <a:prstGeom prst="rect">
            <a:avLst/>
          </a:prstGeom>
        </p:spPr>
      </p:pic>
      <p:pic>
        <p:nvPicPr>
          <p:cNvPr id="25" name="그림 2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979B1F45-D222-C562-E0E5-A18FC0ED8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00" y="650081"/>
            <a:ext cx="4576451" cy="31575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851B42-BFBD-0788-1124-AEE5134088F5}"/>
              </a:ext>
            </a:extLst>
          </p:cNvPr>
          <p:cNvSpPr txBox="1"/>
          <p:nvPr/>
        </p:nvSpPr>
        <p:spPr>
          <a:xfrm>
            <a:off x="357893" y="3531177"/>
            <a:ext cx="3632712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[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-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]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로그인되어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있는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회원의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입력해야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가능</a:t>
            </a:r>
          </a:p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확인되면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 새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이동</a:t>
            </a:r>
            <a:endParaRPr lang="en-US" altLang="ko-KR" sz="1000" dirty="0">
              <a:solidFill>
                <a:srgbClr val="FF0000"/>
              </a:solidFill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41ADFB-BB77-9A81-9DCE-18E8751F1691}"/>
              </a:ext>
            </a:extLst>
          </p:cNvPr>
          <p:cNvSpPr txBox="1"/>
          <p:nvPr/>
        </p:nvSpPr>
        <p:spPr>
          <a:xfrm>
            <a:off x="4436973" y="3981233"/>
            <a:ext cx="4582830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[ 새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-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]</a:t>
            </a:r>
          </a:p>
          <a:p>
            <a:r>
              <a:rPr lang="en-US" altLang="ko-KR" sz="1000" err="1">
                <a:solidFill>
                  <a:srgbClr val="FF0000"/>
                </a:solidFill>
                <a:cs typeface="Arial"/>
              </a:rPr>
              <a:t>공백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조건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미충족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,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기존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비밀번호와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동일한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암호일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시 새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비밀번호로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사용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불가</a:t>
            </a:r>
            <a:endParaRPr lang="en-US" altLang="ko-KR" sz="1000" dirty="0" err="1">
              <a:solidFill>
                <a:srgbClr val="FF0000"/>
              </a:solidFill>
              <a:cs typeface="Arial"/>
            </a:endParaRPr>
          </a:p>
          <a:p>
            <a:r>
              <a:rPr lang="en-US" altLang="ko-KR" sz="1000" err="1">
                <a:solidFill>
                  <a:srgbClr val="FF0000"/>
                </a:solidFill>
                <a:cs typeface="Arial"/>
              </a:rPr>
              <a:t>모든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조건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충족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시 새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비밀번호로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변경됨, 기존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사용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불가</a:t>
            </a:r>
            <a:endParaRPr lang="en-US" altLang="ko-KR" sz="1000" dirty="0" err="1">
              <a:solidFill>
                <a:srgbClr val="FF0000"/>
              </a:solidFill>
              <a:cs typeface="Arial"/>
            </a:endParaRPr>
          </a:p>
          <a:p>
            <a:r>
              <a:rPr lang="en-US" altLang="ko-KR" sz="1000" err="1">
                <a:solidFill>
                  <a:srgbClr val="FF0000"/>
                </a:solidFill>
                <a:cs typeface="Arial"/>
              </a:rPr>
              <a:t>변경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후 회원정보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수정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페이지로</a:t>
            </a:r>
            <a:r>
              <a:rPr lang="en-US" altLang="ko-KR" sz="100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이동</a:t>
            </a:r>
            <a:endParaRPr lang="en-US" altLang="ko-KR" sz="1000" dirty="0" err="1">
              <a:solidFill>
                <a:srgbClr val="FF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95456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수정 필요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F50E0F1-2D33-5D38-45F3-DA3B9941B00A}"/>
              </a:ext>
            </a:extLst>
          </p:cNvPr>
          <p:cNvSpPr txBox="1">
            <a:spLocks/>
          </p:cNvSpPr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 dirty="0">
                <a:cs typeface="Arial"/>
              </a:rPr>
              <a:t>프로젝트 설계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08B09FE-49CC-AE16-B5C4-47AB69DC01AB}"/>
              </a:ext>
            </a:extLst>
          </p:cNvPr>
          <p:cNvSpPr txBox="1">
            <a:spLocks/>
          </p:cNvSpPr>
          <p:nvPr/>
        </p:nvSpPr>
        <p:spPr>
          <a:xfrm>
            <a:off x="1982798" y="236647"/>
            <a:ext cx="2672938" cy="2949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 dirty="0">
                <a:cs typeface="Arial"/>
              </a:rPr>
              <a:t>스토리 보드 - 회원 탈퇴</a:t>
            </a:r>
            <a:endParaRPr lang="ko-KR" altLang="en-US" b="1" dirty="0"/>
          </a:p>
        </p:txBody>
      </p:sp>
      <p:pic>
        <p:nvPicPr>
          <p:cNvPr id="14" name="그림 1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16D64F-FC18-036D-3B30-718FB746F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" y="915847"/>
            <a:ext cx="5807869" cy="291889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D7353F2-612A-26EE-8C9C-5F59DCD10C26}"/>
              </a:ext>
            </a:extLst>
          </p:cNvPr>
          <p:cNvSpPr/>
          <p:nvPr/>
        </p:nvSpPr>
        <p:spPr>
          <a:xfrm>
            <a:off x="1703257" y="3120849"/>
            <a:ext cx="679008" cy="17246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C8966C-CA17-9C98-E9DB-4C1139353CED}"/>
              </a:ext>
            </a:extLst>
          </p:cNvPr>
          <p:cNvSpPr txBox="1"/>
          <p:nvPr/>
        </p:nvSpPr>
        <p:spPr>
          <a:xfrm>
            <a:off x="1500893" y="4088390"/>
            <a:ext cx="363271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1000" dirty="0">
              <a:solidFill>
                <a:srgbClr val="FF0000"/>
              </a:solidFill>
              <a:cs typeface="Arial"/>
            </a:endParaRPr>
          </a:p>
        </p:txBody>
      </p:sp>
      <p:pic>
        <p:nvPicPr>
          <p:cNvPr id="29" name="그림 28" descr="텍스트, 도표, 폰트, 화이트이(가) 표시된 사진&#10;&#10;자동 생성된 설명">
            <a:extLst>
              <a:ext uri="{FF2B5EF4-FFF2-40B4-BE49-F238E27FC236}">
                <a16:creationId xmlns:a16="http://schemas.microsoft.com/office/drawing/2014/main" id="{9329B5D3-D494-C9B8-5C87-93AC6BF69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13" y="1902620"/>
            <a:ext cx="3048000" cy="13239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F286CA4-AC80-1938-2DCE-DE7905D56802}"/>
              </a:ext>
            </a:extLst>
          </p:cNvPr>
          <p:cNvSpPr txBox="1"/>
          <p:nvPr/>
        </p:nvSpPr>
        <p:spPr>
          <a:xfrm>
            <a:off x="1700919" y="3631187"/>
            <a:ext cx="3854168" cy="55399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[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회원탈퇴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페이지의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] </a:t>
            </a:r>
            <a:endParaRPr lang="ko-KR" altLang="en-US" dirty="0">
              <a:solidFill>
                <a:srgbClr val="000000"/>
              </a:solidFill>
              <a:cs typeface="Arial"/>
            </a:endParaRPr>
          </a:p>
          <a:p>
            <a:r>
              <a:rPr lang="en-US" sz="1000" dirty="0">
                <a:solidFill>
                  <a:srgbClr val="FF0000"/>
                </a:solidFill>
                <a:cs typeface="Arial"/>
              </a:rPr>
              <a:t>'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확인했습니다</a:t>
            </a:r>
            <a:r>
              <a:rPr lang="en-US" sz="1000" dirty="0">
                <a:solidFill>
                  <a:srgbClr val="FF0000"/>
                </a:solidFill>
                <a:cs typeface="Arial"/>
              </a:rPr>
              <a:t>' 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체크하지</a:t>
            </a:r>
            <a:r>
              <a:rPr lang="en-US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않고</a:t>
            </a:r>
            <a:r>
              <a:rPr lang="en-US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클릭</a:t>
            </a:r>
            <a:r>
              <a:rPr lang="en-US" sz="1000" dirty="0">
                <a:solidFill>
                  <a:srgbClr val="FF0000"/>
                </a:solidFill>
                <a:cs typeface="Arial"/>
              </a:rPr>
              <a:t> 시 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탈퇴</a:t>
            </a:r>
            <a:r>
              <a:rPr lang="en-US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sz="1000" dirty="0" err="1">
                <a:solidFill>
                  <a:srgbClr val="FF0000"/>
                </a:solidFill>
                <a:cs typeface="Arial"/>
              </a:rPr>
              <a:t>불가</a:t>
            </a:r>
            <a:endParaRPr lang="en-US" dirty="0" err="1"/>
          </a:p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체크하고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클릭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시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  <a:cs typeface="Arial"/>
              </a:rPr>
              <a:t>모달창이</a:t>
            </a:r>
            <a:r>
              <a:rPr lang="ko-KR" altLang="en-US" sz="1000" dirty="0">
                <a:solidFill>
                  <a:srgbClr val="FF0000"/>
                </a:solidFill>
                <a:cs typeface="Arial"/>
              </a:rPr>
              <a:t> 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BB444E-3D32-123B-C593-13D69B838902}"/>
              </a:ext>
            </a:extLst>
          </p:cNvPr>
          <p:cNvSpPr txBox="1"/>
          <p:nvPr/>
        </p:nvSpPr>
        <p:spPr>
          <a:xfrm>
            <a:off x="5672843" y="916566"/>
            <a:ext cx="334696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Css파일을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놓고와서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이렇게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보임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ㅠㅠ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나중에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수정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예정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57140AD-5D8A-329E-8AA9-0BB99C2851D1}"/>
              </a:ext>
            </a:extLst>
          </p:cNvPr>
          <p:cNvSpPr/>
          <p:nvPr/>
        </p:nvSpPr>
        <p:spPr>
          <a:xfrm>
            <a:off x="5889495" y="2013567"/>
            <a:ext cx="278958" cy="2367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B62525-CFA2-3A66-1036-9489D969E86E}"/>
              </a:ext>
            </a:extLst>
          </p:cNvPr>
          <p:cNvSpPr txBox="1"/>
          <p:nvPr/>
        </p:nvSpPr>
        <p:spPr>
          <a:xfrm>
            <a:off x="5887156" y="1652372"/>
            <a:ext cx="3346962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X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클릭하면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모달창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사라지고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회원탈퇴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페이지로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A15D7-D6AC-400B-F835-9155A951B1FE}"/>
              </a:ext>
            </a:extLst>
          </p:cNvPr>
          <p:cNvSpPr txBox="1"/>
          <p:nvPr/>
        </p:nvSpPr>
        <p:spPr>
          <a:xfrm>
            <a:off x="5665701" y="3488311"/>
            <a:ext cx="3189800" cy="861774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cs typeface="Arial"/>
              </a:rPr>
              <a:t>[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비밀번호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모달창의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확인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  <a:cs typeface="Arial"/>
              </a:rPr>
              <a:t>버튼</a:t>
            </a:r>
            <a:r>
              <a:rPr lang="en-US" altLang="ko-KR" sz="1000" dirty="0">
                <a:solidFill>
                  <a:srgbClr val="FF0000"/>
                </a:solidFill>
                <a:cs typeface="Arial"/>
              </a:rPr>
              <a:t> ] </a:t>
            </a:r>
            <a:endParaRPr lang="ko-KR" altLang="en-US" dirty="0">
              <a:solidFill>
                <a:srgbClr val="000000"/>
              </a:solidFill>
              <a:cs typeface="Arial"/>
            </a:endParaRPr>
          </a:p>
          <a:p>
            <a:r>
              <a:rPr lang="ko-KR" sz="1000" dirty="0">
                <a:solidFill>
                  <a:srgbClr val="FF0000"/>
                </a:solidFill>
                <a:cs typeface="Arial"/>
              </a:rPr>
              <a:t>로그인 되어 있는 회원의 비밀번호를 입력하지 않으면 탈퇴 불가</a:t>
            </a:r>
          </a:p>
          <a:p>
            <a:r>
              <a:rPr lang="ko-KR" altLang="en-US" sz="1000" dirty="0">
                <a:solidFill>
                  <a:srgbClr val="FF0000"/>
                </a:solidFill>
                <a:cs typeface="Arial"/>
              </a:rPr>
              <a:t>입력 후 클릭 시 회원정보 및 회원이 작성한 게시글, 댓글, 좋아요 수 삭제됨</a:t>
            </a:r>
          </a:p>
        </p:txBody>
      </p:sp>
    </p:spTree>
    <p:extLst>
      <p:ext uri="{BB962C8B-B14F-4D97-AF65-F5344CB8AC3E}">
        <p14:creationId xmlns:p14="http://schemas.microsoft.com/office/powerpoint/2010/main" val="39879569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마이페이지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19872" y="1275606"/>
            <a:ext cx="5196485" cy="3024336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</a:t>
            </a:r>
          </a:p>
        </p:txBody>
      </p:sp>
      <p:sp>
        <p:nvSpPr>
          <p:cNvPr id="40" name="Text Placeholder 2"/>
          <p:cNvSpPr>
            <a:spLocks noGrp="1"/>
          </p:cNvSpPr>
          <p:nvPr/>
        </p:nvSpPr>
        <p:spPr>
          <a:xfrm>
            <a:off x="323528" y="1347614"/>
            <a:ext cx="2448272" cy="3312368"/>
          </a:xfrm>
          <a:prstGeom prst="rect">
            <a:avLst/>
          </a:prstGeom>
        </p:spPr>
        <p:txBody>
          <a:bodyPr anchor="ctr"/>
          <a:lstStyle/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비밀번호 및 주소만 수정 가능하도록 수정 예정</a:t>
            </a:r>
          </a:p>
        </p:txBody>
      </p:sp>
    </p:spTree>
    <p:extLst>
      <p:ext uri="{BB962C8B-B14F-4D97-AF65-F5344CB8AC3E}">
        <p14:creationId xmlns:p14="http://schemas.microsoft.com/office/powerpoint/2010/main" val="23456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앙포인트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쿠폰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리뷰 확인</a:t>
            </a:r>
          </a:p>
        </p:txBody>
      </p:sp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r="2850"/>
          <a:stretch>
            <a:fillRect/>
          </a:stretch>
        </p:blipFill>
        <p:spPr>
          <a:xfrm>
            <a:off x="2839064" y="1347614"/>
            <a:ext cx="6125423" cy="2808312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323528" y="1347614"/>
            <a:ext cx="2448272" cy="3312368"/>
          </a:xfrm>
          <a:prstGeom prst="rect">
            <a:avLst/>
          </a:prstGeom>
        </p:spPr>
        <p:txBody>
          <a:bodyPr anchor="ctr"/>
          <a:lstStyle/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유저가 가진 포인트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쿠폰 및 작성한 리뷰 확인 가능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(DB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등록 전이라 미구현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수정 계정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965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앙포인트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쿠폰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리뷰 확인</a:t>
            </a:r>
          </a:p>
        </p:txBody>
      </p:sp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1760" y="1180892"/>
            <a:ext cx="6048672" cy="362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6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기획의도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개발취지 및 개발목표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예약 내역 확인</a:t>
            </a:r>
          </a:p>
        </p:txBody>
      </p:sp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9796" y="1225583"/>
            <a:ext cx="8244408" cy="31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즐겨찾기 확인</a:t>
            </a:r>
          </a:p>
        </p:txBody>
      </p:sp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645" y="1244583"/>
            <a:ext cx="8658708" cy="31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게시글 작성 목록</a:t>
            </a:r>
          </a:p>
        </p:txBody>
      </p:sp>
      <p:sp>
        <p:nvSpPr>
          <p:cNvPr id="39" name="Text Placeholder 2"/>
          <p:cNvSpPr>
            <a:spLocks noGrp="1"/>
          </p:cNvSpPr>
          <p:nvPr/>
        </p:nvSpPr>
        <p:spPr>
          <a:xfrm>
            <a:off x="323528" y="4515966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css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 예정 및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DB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입력 후 출력가능 하게 할 예정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760" y="1275606"/>
            <a:ext cx="8892480" cy="33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회원정보 수정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탈퇴</a:t>
            </a:r>
          </a:p>
        </p:txBody>
      </p:sp>
    </p:spTree>
    <p:extLst>
      <p:ext uri="{BB962C8B-B14F-4D97-AF65-F5344CB8AC3E}">
        <p14:creationId xmlns:p14="http://schemas.microsoft.com/office/powerpoint/2010/main" val="268538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맛집추천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(1/6)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41" y="4200135"/>
            <a:ext cx="319600" cy="2873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97041" y="3014209"/>
            <a:ext cx="319600" cy="32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928648" y="1419622"/>
            <a:ext cx="5083512" cy="15962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0" name="타원 9"/>
          <p:cNvSpPr/>
          <p:nvPr/>
        </p:nvSpPr>
        <p:spPr>
          <a:xfrm>
            <a:off x="755576" y="158259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2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36660" y="1590474"/>
            <a:ext cx="4903492" cy="278147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5" name="타원 14"/>
          <p:cNvSpPr/>
          <p:nvPr/>
        </p:nvSpPr>
        <p:spPr>
          <a:xfrm>
            <a:off x="1043608" y="2058217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8" name="타원 7"/>
          <p:cNvSpPr/>
          <p:nvPr/>
        </p:nvSpPr>
        <p:spPr>
          <a:xfrm>
            <a:off x="827584" y="1203598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1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51620" y="2341007"/>
            <a:ext cx="972108" cy="1866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8" name="타원 17"/>
          <p:cNvSpPr/>
          <p:nvPr/>
        </p:nvSpPr>
        <p:spPr>
          <a:xfrm>
            <a:off x="878116" y="238704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4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24962" y="2529406"/>
            <a:ext cx="825838" cy="16979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0" name="타원 19"/>
          <p:cNvSpPr/>
          <p:nvPr/>
        </p:nvSpPr>
        <p:spPr>
          <a:xfrm>
            <a:off x="2527722" y="377234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5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771800" y="3903344"/>
            <a:ext cx="1512168" cy="16979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타원 21"/>
          <p:cNvSpPr/>
          <p:nvPr/>
        </p:nvSpPr>
        <p:spPr>
          <a:xfrm>
            <a:off x="2026203" y="3946535"/>
            <a:ext cx="216024" cy="22780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6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242970" y="4145900"/>
            <a:ext cx="2473045" cy="12164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853" y="3796118"/>
            <a:ext cx="337798" cy="3346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097041" y="2687968"/>
            <a:ext cx="281610" cy="326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6660000" y="1260000"/>
            <a:ext cx="2448272" cy="3688014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</a:t>
            </a:r>
            <a:r>
              <a:rPr kumimoji="0" lang="ko-KR" altLang="en-US" sz="1200" b="1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kumimoji="0" lang="ko-KR" altLang="en-US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 단위로 구분하여</a:t>
            </a:r>
            <a:r>
              <a:rPr kumimoji="0" lang="en-US" altLang="ko-KR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kumimoji="0" lang="en-US" altLang="ko-KR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kumimoji="0" lang="en-US" altLang="ko-KR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kumimoji="0" lang="ko-KR" altLang="en-US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 </a:t>
            </a:r>
            <a:r>
              <a:rPr kumimoji="0" lang="ko-KR" altLang="en-US" sz="1200" i="0" u="none" strike="noStrike" kern="1200" cap="none" spc="0" normalizeH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</a:t>
            </a:r>
            <a:r>
              <a:rPr kumimoji="0" lang="ko-KR" altLang="en-US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해당 지역의 맛집 </a:t>
            </a:r>
            <a:endParaRPr kumimoji="0" lang="en-US" altLang="ko-KR" sz="1200" i="0" u="none" strike="noStrike" kern="1200" cap="none" spc="0" normalizeH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</a:t>
            </a:r>
            <a:r>
              <a:rPr kumimoji="0" lang="ko-KR" altLang="en-US" sz="1200" i="0" u="none" strike="noStrike" kern="1200" cap="none" spc="0" normalizeH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게시글만</a:t>
            </a:r>
            <a:r>
              <a:rPr kumimoji="0" lang="ko-KR" altLang="en-US" sz="1200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출력되도록 구현</a:t>
            </a:r>
            <a:endParaRPr kumimoji="0" lang="en-US" altLang="ko-KR" sz="1200" i="0" u="none" strike="noStrike" kern="1200" cap="none" spc="0" normalizeH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kumimoji="0" lang="en-US" altLang="ko-KR" sz="1200" i="0" u="none" strike="noStrike" kern="1200" cap="none" spc="0" normalizeH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맛집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게시글을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8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 단위로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출력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상단에 위치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좋아요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주소검색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좋아요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기록 반영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기록에 따라 추가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 변경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식당 상세보기 페이지로 이동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페이지네이션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기능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검색 기능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제목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제목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+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내용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작성자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기준으로 검색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⑦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추가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949478" y="3599858"/>
            <a:ext cx="216024" cy="22780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7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041225" y="3832475"/>
            <a:ext cx="337426" cy="34186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게시판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(2/6)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7" name="그림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98" y="3494102"/>
            <a:ext cx="308764" cy="30590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91352" y="2571750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115616" y="1203598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1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95996" y="1455730"/>
            <a:ext cx="252028" cy="10790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1" name="Text Placeholder 2"/>
          <p:cNvSpPr>
            <a:spLocks noGrp="1"/>
          </p:cNvSpPr>
          <p:nvPr/>
        </p:nvSpPr>
        <p:spPr>
          <a:xfrm>
            <a:off x="6682944" y="1260000"/>
            <a:ext cx="2448272" cy="591670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</a:t>
            </a:r>
            <a:r>
              <a:rPr kumimoji="0" lang="ko-KR" altLang="en-US" sz="120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지역을 클릭하면 </a:t>
            </a:r>
            <a:endParaRPr kumimoji="0" lang="en-US" altLang="ko-KR" sz="1200" i="0" u="none" strike="noStrike" kern="1200" cap="none" spc="0" normalizeH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</a:t>
            </a:r>
            <a:r>
              <a:rPr kumimoji="0" lang="ko-KR" altLang="en-US" sz="120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지역의 </a:t>
            </a:r>
            <a:r>
              <a:rPr kumimoji="0" lang="ko-KR" altLang="en-US" sz="1200" i="0" u="none" strike="noStrike" kern="1200" cap="none" spc="0" normalizeH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게시글을</a:t>
            </a:r>
            <a:endParaRPr kumimoji="0" lang="en-US" altLang="ko-KR" sz="1200" i="0" u="none" strike="noStrike" kern="1200" cap="none" spc="0" normalizeH="0" baseline="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</a:t>
            </a:r>
            <a:r>
              <a:rPr kumimoji="0" lang="ko-KR" altLang="en-US" sz="120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출력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게시판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상세보기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(3/6)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6659512" y="1260000"/>
            <a:ext cx="2448272" cy="1167734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좋아요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즐겨찾기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주소검색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좋아요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즐겨찾기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기록 반영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기록에 따라 추가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삭제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변경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②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평균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웨이팅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시간 출력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하단의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form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으로 정보 수집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예약하기 페이지로 이동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50297" y="3456098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1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58309" y="3699623"/>
            <a:ext cx="4565819" cy="16827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1" name="직사각형 10"/>
          <p:cNvSpPr/>
          <p:nvPr/>
        </p:nvSpPr>
        <p:spPr>
          <a:xfrm>
            <a:off x="1509862" y="4030283"/>
            <a:ext cx="432048" cy="14401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2" name="타원 11"/>
          <p:cNvSpPr/>
          <p:nvPr/>
        </p:nvSpPr>
        <p:spPr>
          <a:xfrm>
            <a:off x="1403668" y="3803029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544108" y="3994279"/>
            <a:ext cx="360040" cy="21602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6" name="타원 15"/>
          <p:cNvSpPr/>
          <p:nvPr/>
        </p:nvSpPr>
        <p:spPr>
          <a:xfrm>
            <a:off x="5292080" y="391306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게시판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상세보기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(4/6)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660232" y="1260000"/>
            <a:ext cx="2448272" cy="3183958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웨이팅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시간 입력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form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기능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인원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입력유무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확인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입장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시간 선택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등의 기능 구현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우측의 그래프에 정보 반영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웨이팅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시간 통계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시간대별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웨이팅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평균값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응답수를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그래프로 도시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이를 통해 각 시간대별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웨이팅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시간 파악 가능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수정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반응 기능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로그인시 반응 기록 반영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기록에 따라 추가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삭제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변경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18834" y="213970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5</a:t>
            </a:r>
          </a:p>
        </p:txBody>
      </p:sp>
      <p:pic>
        <p:nvPicPr>
          <p:cNvPr id="6" name="그림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82530" y="1513252"/>
            <a:ext cx="1013206" cy="113050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0" name="타원 9"/>
          <p:cNvSpPr/>
          <p:nvPr/>
        </p:nvSpPr>
        <p:spPr>
          <a:xfrm>
            <a:off x="1043608" y="1285998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262162" y="1478890"/>
            <a:ext cx="2453854" cy="136306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2" name="타원 11"/>
          <p:cNvSpPr/>
          <p:nvPr/>
        </p:nvSpPr>
        <p:spPr>
          <a:xfrm>
            <a:off x="2123240" y="1242410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4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898467" y="2222547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5</a:t>
            </a:r>
          </a:p>
        </p:txBody>
      </p:sp>
      <p:sp>
        <p:nvSpPr>
          <p:cNvPr id="17" name="타원 16"/>
          <p:cNvSpPr/>
          <p:nvPr/>
        </p:nvSpPr>
        <p:spPr>
          <a:xfrm>
            <a:off x="1058454" y="2751343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6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20166" y="2478893"/>
            <a:ext cx="1019985" cy="16107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19" name="직사각형 18"/>
          <p:cNvSpPr/>
          <p:nvPr/>
        </p:nvSpPr>
        <p:spPr>
          <a:xfrm>
            <a:off x="1274594" y="2931790"/>
            <a:ext cx="3297406" cy="7920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880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게시판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게시글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수정하기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(5/6)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20" name="Text Placeholder 2"/>
          <p:cNvSpPr>
            <a:spLocks noGrp="1"/>
          </p:cNvSpPr>
          <p:nvPr/>
        </p:nvSpPr>
        <p:spPr>
          <a:xfrm>
            <a:off x="6767524" y="1256056"/>
            <a:ext cx="2448272" cy="1887814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수정하기 페이지에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진입시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내용 자동입력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summernote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활용하여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다양한 형태의 내용 입력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수정하기 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내용의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공백유무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유효성 검사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31640" y="1710240"/>
            <a:ext cx="4284476" cy="297234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타원 21"/>
          <p:cNvSpPr/>
          <p:nvPr/>
        </p:nvSpPr>
        <p:spPr>
          <a:xfrm>
            <a:off x="1187624" y="148298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1835696" y="291661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2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79712" y="3147814"/>
            <a:ext cx="3563960" cy="144016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5" name="타원 24"/>
          <p:cNvSpPr/>
          <p:nvPr/>
        </p:nvSpPr>
        <p:spPr>
          <a:xfrm>
            <a:off x="2843808" y="450218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987824" y="4682586"/>
            <a:ext cx="864096" cy="170029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21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 dirty="0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게시판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식당 예약하기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(6/6)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0" name="Text Placeholder 2"/>
          <p:cNvSpPr>
            <a:spLocks noGrp="1"/>
          </p:cNvSpPr>
          <p:nvPr/>
        </p:nvSpPr>
        <p:spPr>
          <a:xfrm>
            <a:off x="6840000" y="1260000"/>
            <a:ext cx="2448272" cy="1383758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예약하기 페이지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진입시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식당의 사진과 식당이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자동으로 출력됨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식당예약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form</a:t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예약하기 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input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의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공백유무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유효성검사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기능 구현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187624" y="1567858"/>
            <a:ext cx="4896544" cy="172397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2" name="타원 21"/>
          <p:cNvSpPr/>
          <p:nvPr/>
        </p:nvSpPr>
        <p:spPr>
          <a:xfrm>
            <a:off x="1005558" y="132440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2411760" y="312776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2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27784" y="3291829"/>
            <a:ext cx="1584176" cy="131312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  <p:sp>
        <p:nvSpPr>
          <p:cNvPr id="25" name="타원 24"/>
          <p:cNvSpPr/>
          <p:nvPr/>
        </p:nvSpPr>
        <p:spPr>
          <a:xfrm>
            <a:off x="2771800" y="459875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999234" y="4647461"/>
            <a:ext cx="1008112" cy="170029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188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10526" y="2696881"/>
            <a:ext cx="922945" cy="44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b="1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31739" y="0"/>
            <a:ext cx="2039443" cy="39502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80528" y="2983260"/>
            <a:ext cx="2051720" cy="216024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2768" y="680408"/>
            <a:ext cx="2267743" cy="44854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2930" t="820" r="3250" b="50000"/>
          <a:stretch>
            <a:fillRect/>
          </a:stretch>
        </p:blipFill>
        <p:spPr>
          <a:xfrm>
            <a:off x="6917832" y="0"/>
            <a:ext cx="2262680" cy="22058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t="10800" b="19200"/>
          <a:stretch>
            <a:fillRect/>
          </a:stretch>
        </p:blipFill>
        <p:spPr>
          <a:xfrm>
            <a:off x="4499992" y="1543100"/>
            <a:ext cx="2446188" cy="3600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34952" y="0"/>
            <a:ext cx="2837048" cy="514349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rcRect t="8000" b="37400"/>
          <a:stretch>
            <a:fillRect/>
          </a:stretch>
        </p:blipFill>
        <p:spPr>
          <a:xfrm>
            <a:off x="4499992" y="-20538"/>
            <a:ext cx="2449917" cy="23247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52099" y="972108"/>
            <a:ext cx="3039802" cy="3039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지도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(1/5)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7" name="그림 36"/>
          <p:cNvPicPr>
            <a:picLocks/>
          </p:cNvPicPr>
          <p:nvPr/>
        </p:nvPicPr>
        <p:blipFill rotWithShape="1">
          <a:blip r:embed="rId2"/>
          <a:srcRect l="-100" t="90" r="100" b="28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5940152" y="583000"/>
            <a:ext cx="3995936" cy="577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① </a:t>
            </a:r>
            <a:r>
              <a:rPr lang="ko-KR" altLang="en-US" sz="1000"/>
              <a:t>TMAP api 출력</a:t>
            </a:r>
          </a:p>
          <a:p>
            <a:pPr>
              <a:defRPr/>
            </a:pPr>
            <a:r>
              <a:rPr lang="ko-KR" altLang="en-US" sz="1000"/>
              <a:t>(최초 좌표는 sk타워, 위치허용 시 </a:t>
            </a:r>
            <a:r>
              <a:rPr lang="ko-KR" altLang="en-US" sz="1000" b="1"/>
              <a:t>Geolocation</a:t>
            </a:r>
            <a:r>
              <a:rPr lang="ko-KR" altLang="en-US" sz="1000"/>
              <a:t>으로</a:t>
            </a:r>
          </a:p>
          <a:p>
            <a:pPr>
              <a:defRPr/>
            </a:pPr>
            <a:r>
              <a:rPr lang="ko-KR" altLang="en-US" sz="1000" b="1"/>
              <a:t>gps 수집</a:t>
            </a:r>
            <a:r>
              <a:rPr lang="ko-KR" altLang="en-US" sz="1000"/>
              <a:t>하여 현재위치 지도 중심에 마커로 표시)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596336" y="1779662"/>
            <a:ext cx="2304256" cy="361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6804248" y="1563638"/>
            <a:ext cx="2880320" cy="1330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② </a:t>
            </a:r>
            <a:r>
              <a:rPr lang="ko-KR" altLang="en-US" sz="1000"/>
              <a:t>검색창 기능 추가로 원하는</a:t>
            </a:r>
          </a:p>
          <a:p>
            <a:pPr>
              <a:defRPr/>
            </a:pPr>
            <a:r>
              <a:rPr lang="ko-KR" altLang="en-US" sz="1000"/>
              <a:t>키워드 입력시 최대 200개 까지</a:t>
            </a:r>
          </a:p>
          <a:p>
            <a:pPr>
              <a:defRPr/>
            </a:pPr>
            <a:r>
              <a:rPr lang="ko-KR" altLang="en-US" sz="1000"/>
              <a:t>관련 데이터 리스트 및 지도에 마커 출력</a:t>
            </a:r>
            <a:br>
              <a:rPr lang="ko-KR" altLang="en-US" sz="1000"/>
            </a:br>
            <a:endParaRPr lang="ko-KR" altLang="en-US" sz="1000"/>
          </a:p>
          <a:p>
            <a:pPr>
              <a:defRPr/>
            </a:pPr>
            <a:r>
              <a:rPr lang="ko-KR" altLang="en-US" sz="1000" b="1"/>
              <a:t>카테고리(편의시설)</a:t>
            </a:r>
            <a:r>
              <a:rPr lang="ko-KR" altLang="en-US" sz="1000"/>
              <a:t> 별</a:t>
            </a:r>
          </a:p>
          <a:p>
            <a:pPr>
              <a:defRPr/>
            </a:pPr>
            <a:r>
              <a:rPr lang="ko-KR" altLang="en-US" sz="1000"/>
              <a:t>관련된 이미지 마커로 출력</a:t>
            </a:r>
          </a:p>
          <a:p>
            <a:pPr>
              <a:defRPr/>
            </a:pPr>
            <a:r>
              <a:rPr lang="en-US" altLang="ko-KR" sz="1000"/>
              <a:t>/</a:t>
            </a:r>
            <a:r>
              <a:rPr lang="ko-KR" altLang="en-US" sz="1000"/>
              <a:t> 그 외 기본 마커로 출력</a:t>
            </a:r>
          </a:p>
          <a:p>
            <a:pPr>
              <a:defRPr/>
            </a:pP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6804248" y="2813903"/>
            <a:ext cx="2339752" cy="87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③ </a:t>
            </a:r>
            <a:r>
              <a:rPr lang="ko-KR" altLang="en-US" sz="1000" dirty="0" err="1"/>
              <a:t>앙꼬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메인페이지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검색창</a:t>
            </a:r>
            <a:r>
              <a:rPr lang="ko-KR" altLang="en-US" sz="1000" dirty="0"/>
              <a:t> 및</a:t>
            </a:r>
          </a:p>
          <a:p>
            <a:pPr>
              <a:defRPr/>
            </a:pPr>
            <a:r>
              <a:rPr lang="ko-KR" altLang="en-US" sz="1000" dirty="0"/>
              <a:t>카테고리 지도 연결</a:t>
            </a:r>
          </a:p>
          <a:p>
            <a:pPr>
              <a:defRPr/>
            </a:pPr>
            <a:r>
              <a:rPr lang="en-US" altLang="ko-KR" sz="1000" dirty="0"/>
              <a:t>(</a:t>
            </a:r>
            <a:r>
              <a:rPr lang="ko-KR" altLang="en-US" sz="1000" dirty="0" err="1"/>
              <a:t>지도창이</a:t>
            </a:r>
            <a:r>
              <a:rPr lang="ko-KR" altLang="en-US" sz="1000" dirty="0"/>
              <a:t> 아니어도 메인화면에서</a:t>
            </a:r>
          </a:p>
          <a:p>
            <a:pPr>
              <a:defRPr/>
            </a:pPr>
            <a:r>
              <a:rPr lang="ko-KR" altLang="en-US" sz="1000" dirty="0"/>
              <a:t>키워드 검색</a:t>
            </a:r>
            <a:r>
              <a:rPr lang="en-US" altLang="ko-KR" sz="1000" dirty="0"/>
              <a:t>,</a:t>
            </a:r>
            <a:r>
              <a:rPr lang="ko-KR" altLang="en-US" sz="1000" dirty="0"/>
              <a:t> 카테고리 클릭 시</a:t>
            </a:r>
          </a:p>
          <a:p>
            <a:pPr>
              <a:defRPr/>
            </a:pPr>
            <a:r>
              <a:rPr lang="ko-KR" altLang="en-US" sz="1000" dirty="0"/>
              <a:t>지도로 연결되어 데이터 확인 가능</a:t>
            </a:r>
            <a:r>
              <a:rPr lang="en-US" altLang="ko-KR" sz="1000" dirty="0"/>
              <a:t>)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79512" y="2067694"/>
            <a:ext cx="5040328" cy="280831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직사각형 49"/>
          <p:cNvSpPr/>
          <p:nvPr/>
        </p:nvSpPr>
        <p:spPr>
          <a:xfrm>
            <a:off x="3347864" y="1644030"/>
            <a:ext cx="1872208" cy="3516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3131840" y="149163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47" name="타원 46"/>
          <p:cNvSpPr/>
          <p:nvPr/>
        </p:nvSpPr>
        <p:spPr>
          <a:xfrm>
            <a:off x="107504" y="185167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51" name="타원 50"/>
          <p:cNvSpPr/>
          <p:nvPr/>
        </p:nvSpPr>
        <p:spPr>
          <a:xfrm>
            <a:off x="5220072" y="199568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5292080" y="1995686"/>
            <a:ext cx="1368152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지도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(2/5)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40152" y="615352"/>
            <a:ext cx="3995936" cy="60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④</a:t>
            </a:r>
            <a:r>
              <a:rPr lang="ko-KR" altLang="en-US" sz="1100" dirty="0"/>
              <a:t> 현재시간 기준 </a:t>
            </a:r>
            <a:r>
              <a:rPr lang="ko-KR" altLang="en-US" sz="1100" b="1" dirty="0"/>
              <a:t>혼잡도, 교통정보</a:t>
            </a:r>
            <a:r>
              <a:rPr lang="ko-KR" altLang="en-US" sz="1100" dirty="0"/>
              <a:t>에</a:t>
            </a:r>
          </a:p>
          <a:p>
            <a:pPr>
              <a:defRPr/>
            </a:pPr>
            <a:r>
              <a:rPr lang="ko-KR" altLang="en-US" sz="1100" dirty="0"/>
              <a:t>따른 구분 </a:t>
            </a:r>
            <a:r>
              <a:rPr lang="ko-KR" altLang="en-US" sz="1100" dirty="0" err="1"/>
              <a:t>왼쪽하단의</a:t>
            </a:r>
            <a:r>
              <a:rPr lang="ko-KR" altLang="en-US" sz="1100" dirty="0"/>
              <a:t> 색상표에 출력 / </a:t>
            </a:r>
          </a:p>
          <a:p>
            <a:pPr>
              <a:defRPr/>
            </a:pPr>
            <a:r>
              <a:rPr lang="ko-KR" altLang="en-US" sz="1100" dirty="0"/>
              <a:t>혼잡도 위치 클릭 시 장소 및 주변 혼잡도 출력</a:t>
            </a:r>
          </a:p>
        </p:txBody>
      </p:sp>
      <p:pic>
        <p:nvPicPr>
          <p:cNvPr id="39" name="그림 38"/>
          <p:cNvPicPr>
            <a:picLocks/>
          </p:cNvPicPr>
          <p:nvPr/>
        </p:nvPicPr>
        <p:blipFill rotWithShape="1">
          <a:blip r:embed="rId2"/>
          <a:srcRect b="262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188806" y="1663846"/>
            <a:ext cx="1430866" cy="25983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179512" y="141962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지도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(3/5)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>
            <a:picLocks/>
          </p:cNvPicPr>
          <p:nvPr/>
        </p:nvPicPr>
        <p:blipFill rotWithShape="1">
          <a:blip r:embed="rId2"/>
          <a:srcRect b="262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6876256" y="2931790"/>
            <a:ext cx="3122332" cy="1428755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⑤</a:t>
            </a:r>
            <a:r>
              <a:rPr lang="ko-KR" altLang="en-US" sz="900"/>
              <a:t> 유동현황</a:t>
            </a:r>
            <a:r>
              <a:rPr lang="en-US" altLang="ko-KR" sz="900"/>
              <a:t>,</a:t>
            </a:r>
            <a:r>
              <a:rPr lang="ko-KR" altLang="en-US" sz="900"/>
              <a:t> 교통상황 뿐 만 아니라</a:t>
            </a:r>
          </a:p>
          <a:p>
            <a:pPr>
              <a:defRPr/>
            </a:pPr>
            <a:r>
              <a:rPr lang="ko-KR" altLang="en-US" sz="900"/>
              <a:t>지도 중심좌표에 대한 실시간 </a:t>
            </a:r>
            <a:r>
              <a:rPr lang="ko-KR" altLang="en-US" sz="900" b="1"/>
              <a:t>날씨정보</a:t>
            </a:r>
            <a:r>
              <a:rPr lang="ko-KR" altLang="en-US" sz="900"/>
              <a:t> 출력</a:t>
            </a:r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마우스로 지도 위치 이동시</a:t>
            </a:r>
          </a:p>
          <a:p>
            <a:pPr>
              <a:defRPr/>
            </a:pPr>
            <a:r>
              <a:rPr lang="ko-KR" altLang="en-US" sz="900"/>
              <a:t>지도중심 위치에 따른 실시간 날씨확인 가능 </a:t>
            </a:r>
          </a:p>
          <a:p>
            <a:pPr>
              <a:defRPr/>
            </a:pPr>
            <a:r>
              <a:rPr lang="ko-KR" altLang="en-US" sz="900"/>
              <a:t>위치 차단 시 초기 좌표에 대한 데이터 출력</a:t>
            </a:r>
          </a:p>
          <a:p>
            <a:pPr>
              <a:defRPr/>
            </a:pPr>
            <a:endParaRPr lang="ko-KR" altLang="en-US" sz="1000" b="1">
              <a:solidFill>
                <a:srgbClr val="CD6700"/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앙꼬지도를 통해 각종 실시간 상황</a:t>
            </a: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유저가 직접 확인가능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79512" y="1666152"/>
            <a:ext cx="136815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179512" y="141962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02652" y="507341"/>
            <a:ext cx="3995936" cy="60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④</a:t>
            </a:r>
            <a:r>
              <a:rPr lang="ko-KR" altLang="en-US" sz="1100" dirty="0"/>
              <a:t> 현재시간 기준 </a:t>
            </a:r>
            <a:r>
              <a:rPr lang="ko-KR" altLang="en-US" sz="1100" b="1" dirty="0"/>
              <a:t>혼잡도, 교통정보</a:t>
            </a:r>
            <a:r>
              <a:rPr lang="ko-KR" altLang="en-US" sz="1100" dirty="0"/>
              <a:t>에</a:t>
            </a:r>
          </a:p>
          <a:p>
            <a:pPr>
              <a:defRPr/>
            </a:pPr>
            <a:r>
              <a:rPr lang="ko-KR" altLang="en-US" sz="1100" dirty="0"/>
              <a:t>따른 구분 </a:t>
            </a:r>
            <a:r>
              <a:rPr lang="ko-KR" altLang="en-US" sz="1100" dirty="0" err="1"/>
              <a:t>왼쪽하단의</a:t>
            </a:r>
            <a:r>
              <a:rPr lang="ko-KR" altLang="en-US" sz="1100" dirty="0"/>
              <a:t> 색상표에 출력 / </a:t>
            </a:r>
          </a:p>
          <a:p>
            <a:pPr>
              <a:defRPr/>
            </a:pPr>
            <a:r>
              <a:rPr lang="ko-KR" altLang="en-US" sz="1100" dirty="0"/>
              <a:t>혼잡도 위치 클릭 시 장소 및 주변 혼잡도 출력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4644008" y="4155926"/>
            <a:ext cx="594074" cy="6396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타원 45"/>
          <p:cNvSpPr/>
          <p:nvPr/>
        </p:nvSpPr>
        <p:spPr>
          <a:xfrm>
            <a:off x="4526202" y="393990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지도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(4/5)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2" name="그림 41"/>
          <p:cNvPicPr>
            <a:picLocks/>
          </p:cNvPicPr>
          <p:nvPr/>
        </p:nvPicPr>
        <p:blipFill rotWithShape="1">
          <a:blip r:embed="rId3"/>
          <a:srcRect l="-100" t="90" r="100" b="28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5976176" y="2528121"/>
            <a:ext cx="360000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5724128" y="235572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56176" y="2772346"/>
            <a:ext cx="46805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직사각형 45"/>
          <p:cNvSpPr/>
          <p:nvPr/>
        </p:nvSpPr>
        <p:spPr>
          <a:xfrm>
            <a:off x="6264182" y="3042380"/>
            <a:ext cx="46805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5940152" y="555526"/>
            <a:ext cx="3995936" cy="604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⑥ </a:t>
            </a:r>
            <a:r>
              <a:rPr lang="ko-KR" altLang="en-US" sz="1100"/>
              <a:t>상세보기 클릭시 장소에 대한 세부 정보 출력</a:t>
            </a:r>
          </a:p>
          <a:p>
            <a:pPr>
              <a:defRPr/>
            </a:pPr>
            <a:r>
              <a:rPr lang="en-US" altLang="ko-KR" sz="1100"/>
              <a:t>(open api</a:t>
            </a:r>
            <a:r>
              <a:rPr lang="ko-KR" altLang="en-US" sz="1100"/>
              <a:t> 데이터 확인 제한으로 직접 데이터 삽입</a:t>
            </a:r>
            <a:r>
              <a:rPr lang="en-US" altLang="ko-KR" sz="1100"/>
              <a:t>)</a:t>
            </a: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장소에 대한 정보</a:t>
            </a:r>
            <a:r>
              <a:rPr lang="en-US" altLang="ko-KR" sz="1100" b="1">
                <a:solidFill>
                  <a:srgbClr val="CD6700"/>
                </a:solidFill>
              </a:rPr>
              <a:t>,</a:t>
            </a:r>
            <a:r>
              <a:rPr lang="ko-KR" altLang="en-US" sz="1100" b="1">
                <a:solidFill>
                  <a:srgbClr val="CD6700"/>
                </a:solidFill>
              </a:rPr>
              <a:t> 리뷰 및 웨이팅 시간 확인 가능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84168" y="2283718"/>
            <a:ext cx="936104" cy="26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dk2"/>
                </a:solidFill>
              </a:rPr>
              <a:t>click!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지도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(5/5)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68144" y="592262"/>
            <a:ext cx="3995936" cy="604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⑥ </a:t>
            </a:r>
            <a:r>
              <a:rPr lang="ko-KR" altLang="en-US" sz="1100" dirty="0"/>
              <a:t>상세보기 </a:t>
            </a:r>
            <a:r>
              <a:rPr lang="ko-KR" altLang="en-US" sz="1100" dirty="0" err="1"/>
              <a:t>클릭시</a:t>
            </a:r>
            <a:r>
              <a:rPr lang="ko-KR" altLang="en-US" sz="1100" dirty="0"/>
              <a:t> 장소에 대한 세부 정보 출력</a:t>
            </a:r>
          </a:p>
          <a:p>
            <a:pPr>
              <a:defRPr/>
            </a:pPr>
            <a:r>
              <a:rPr lang="en-US" altLang="ko-KR" sz="1100" dirty="0"/>
              <a:t>(open </a:t>
            </a:r>
            <a:r>
              <a:rPr lang="en-US" altLang="ko-KR" sz="1100" dirty="0" err="1"/>
              <a:t>api</a:t>
            </a:r>
            <a:r>
              <a:rPr lang="ko-KR" altLang="en-US" sz="1100" dirty="0"/>
              <a:t> 데이터 확인 제한으로 직접 데이터 삽입</a:t>
            </a:r>
            <a:r>
              <a:rPr lang="en-US" altLang="ko-KR" sz="1100" dirty="0"/>
              <a:t>)</a:t>
            </a:r>
          </a:p>
          <a:p>
            <a:pPr>
              <a:defRPr/>
            </a:pPr>
            <a:r>
              <a:rPr lang="ko-KR" altLang="en-US" sz="1100" b="1" dirty="0">
                <a:solidFill>
                  <a:srgbClr val="CD6700"/>
                </a:solidFill>
              </a:rPr>
              <a:t>장소에 대한 정보</a:t>
            </a:r>
            <a:r>
              <a:rPr lang="en-US" altLang="ko-KR" sz="1100" b="1" dirty="0">
                <a:solidFill>
                  <a:srgbClr val="CD6700"/>
                </a:solidFill>
              </a:rPr>
              <a:t>,</a:t>
            </a:r>
            <a:r>
              <a:rPr lang="ko-KR" altLang="en-US" sz="1100" b="1" dirty="0">
                <a:solidFill>
                  <a:srgbClr val="CD6700"/>
                </a:solidFill>
              </a:rPr>
              <a:t> 리뷰 및 </a:t>
            </a:r>
            <a:r>
              <a:rPr lang="ko-KR" altLang="en-US" sz="1100" b="1" dirty="0" err="1">
                <a:solidFill>
                  <a:srgbClr val="CD6700"/>
                </a:solidFill>
              </a:rPr>
              <a:t>웨이팅</a:t>
            </a:r>
            <a:r>
              <a:rPr lang="ko-KR" altLang="en-US" sz="1100" b="1" dirty="0">
                <a:solidFill>
                  <a:srgbClr val="CD6700"/>
                </a:solidFill>
              </a:rPr>
              <a:t> 시간 확인 가능</a:t>
            </a:r>
          </a:p>
        </p:txBody>
      </p:sp>
      <p:pic>
        <p:nvPicPr>
          <p:cNvPr id="5" name="그림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43" name="타원 42"/>
          <p:cNvSpPr/>
          <p:nvPr/>
        </p:nvSpPr>
        <p:spPr>
          <a:xfrm>
            <a:off x="4608512" y="140655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716016" y="1649240"/>
            <a:ext cx="1943984" cy="326716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>
            <a:picLocks/>
          </p:cNvPicPr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3635896" y="1988092"/>
            <a:ext cx="3995937" cy="72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dirty="0"/>
              <a:t>①</a:t>
            </a:r>
            <a:r>
              <a:rPr lang="ko-KR" altLang="en-US" sz="1000" b="1" dirty="0">
                <a:solidFill>
                  <a:schemeClr val="dk1"/>
                </a:solidFill>
              </a:rPr>
              <a:t> </a:t>
            </a:r>
            <a:r>
              <a:rPr lang="ko-KR" altLang="en-US" sz="1000" dirty="0">
                <a:solidFill>
                  <a:srgbClr val="CD6700"/>
                </a:solidFill>
                <a:cs typeface="Arial"/>
              </a:rPr>
              <a:t>소셜미디어를 통해 </a:t>
            </a:r>
            <a:r>
              <a:rPr lang="ko-KR" altLang="en-US" sz="1000" b="1" dirty="0">
                <a:solidFill>
                  <a:srgbClr val="CD6700"/>
                </a:solidFill>
                <a:cs typeface="Arial"/>
              </a:rPr>
              <a:t>지역 커뮤니티</a:t>
            </a:r>
            <a:r>
              <a:rPr lang="ko-KR" altLang="en-US" sz="1000" dirty="0">
                <a:solidFill>
                  <a:srgbClr val="CD6700"/>
                </a:solidFill>
                <a:cs typeface="Arial"/>
              </a:rPr>
              <a:t> </a:t>
            </a:r>
            <a:r>
              <a:rPr lang="ko-KR" altLang="en-US" sz="1000" b="1" dirty="0">
                <a:solidFill>
                  <a:srgbClr val="CD6700"/>
                </a:solidFill>
              </a:rPr>
              <a:t>활성을 위한 </a:t>
            </a:r>
            <a:r>
              <a:rPr lang="ko-KR" altLang="en-US" sz="1000" b="1" dirty="0" err="1">
                <a:solidFill>
                  <a:srgbClr val="CD6700"/>
                </a:solidFill>
              </a:rPr>
              <a:t>gps</a:t>
            </a:r>
            <a:r>
              <a:rPr lang="ko-KR" altLang="en-US" sz="1000" b="1" dirty="0">
                <a:solidFill>
                  <a:srgbClr val="CD6700"/>
                </a:solidFill>
              </a:rPr>
              <a:t> 기능 반영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000" dirty="0"/>
              <a:t>     </a:t>
            </a:r>
            <a:r>
              <a:rPr lang="ko-KR" altLang="en-US" sz="1000" dirty="0" err="1"/>
              <a:t>gps</a:t>
            </a:r>
            <a:r>
              <a:rPr lang="ko-KR" altLang="en-US" sz="1000" dirty="0"/>
              <a:t> 기능</a:t>
            </a:r>
          </a:p>
          <a:p>
            <a:pPr>
              <a:defRPr/>
            </a:pPr>
            <a:r>
              <a:rPr lang="ko-KR" altLang="en-US" sz="1000" dirty="0"/>
              <a:t>     → </a:t>
            </a:r>
            <a:r>
              <a:rPr lang="ko-KR" altLang="en-US" sz="1000" dirty="0" err="1"/>
              <a:t>위치차단시</a:t>
            </a:r>
            <a:r>
              <a:rPr lang="ko-KR" altLang="en-US" sz="1000" dirty="0"/>
              <a:t>, 최초 '서울특별시 강남구' </a:t>
            </a:r>
            <a:r>
              <a:rPr lang="ko-KR" altLang="en-US" sz="1000" dirty="0" err="1"/>
              <a:t>디폴트값으로</a:t>
            </a:r>
            <a:r>
              <a:rPr lang="ko-KR" altLang="en-US" sz="1000" dirty="0"/>
              <a:t> 출력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06934" y="1844076"/>
            <a:ext cx="116872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323528" y="163564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>
            <a:picLocks/>
          </p:cNvPicPr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3275856" y="3704746"/>
            <a:ext cx="3995936" cy="1029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 </a:t>
            </a:r>
            <a:r>
              <a:rPr lang="ko-KR" altLang="en-US" sz="1200" dirty="0">
                <a:solidFill>
                  <a:schemeClr val="lt1"/>
                </a:solidFill>
              </a:rPr>
              <a:t>②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모달창</a:t>
            </a:r>
            <a:r>
              <a:rPr lang="ko-KR" altLang="en-US" sz="1000" dirty="0">
                <a:solidFill>
                  <a:schemeClr val="lt1"/>
                </a:solidFill>
              </a:rPr>
              <a:t> 클릭 후 위치 정보 수집 서비스 요청 </a:t>
            </a:r>
            <a:r>
              <a:rPr lang="ko-KR" altLang="en-US" sz="1000" dirty="0" err="1">
                <a:solidFill>
                  <a:schemeClr val="lt1"/>
                </a:solidFill>
              </a:rPr>
              <a:t>허용시</a:t>
            </a:r>
            <a:r>
              <a:rPr lang="ko-KR" altLang="en-US" sz="1000" dirty="0">
                <a:solidFill>
                  <a:schemeClr val="lt1"/>
                </a:solidFill>
              </a:rPr>
              <a:t>,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지오로케이션</a:t>
            </a:r>
            <a:r>
              <a:rPr lang="ko-KR" altLang="en-US" sz="1000" dirty="0">
                <a:solidFill>
                  <a:schemeClr val="lt1"/>
                </a:solidFill>
              </a:rPr>
              <a:t>(코딩)</a:t>
            </a:r>
            <a:r>
              <a:rPr lang="ko-KR" altLang="en-US" sz="1000" dirty="0" err="1">
                <a:solidFill>
                  <a:schemeClr val="lt1"/>
                </a:solidFill>
              </a:rPr>
              <a:t>으로</a:t>
            </a:r>
            <a:r>
              <a:rPr lang="ko-KR" altLang="en-US" sz="1000" dirty="0">
                <a:solidFill>
                  <a:schemeClr val="lt1"/>
                </a:solidFill>
              </a:rPr>
              <a:t> 컴퓨터 </a:t>
            </a:r>
            <a:r>
              <a:rPr lang="ko-KR" altLang="en-US" sz="1000" dirty="0" err="1">
                <a:solidFill>
                  <a:schemeClr val="lt1"/>
                </a:solidFill>
              </a:rPr>
              <a:t>gps</a:t>
            </a:r>
            <a:r>
              <a:rPr lang="ko-KR" altLang="en-US" sz="1000" dirty="0">
                <a:solidFill>
                  <a:schemeClr val="lt1"/>
                </a:solidFill>
              </a:rPr>
              <a:t> 좌표(</a:t>
            </a:r>
            <a:r>
              <a:rPr lang="ko-KR" altLang="en-US" sz="1000" dirty="0" err="1">
                <a:solidFill>
                  <a:schemeClr val="lt1"/>
                </a:solidFill>
              </a:rPr>
              <a:t>위도,경도</a:t>
            </a:r>
            <a:r>
              <a:rPr lang="ko-KR" altLang="en-US" sz="1000" dirty="0">
                <a:solidFill>
                  <a:schemeClr val="lt1"/>
                </a:solidFill>
              </a:rPr>
              <a:t>) 출력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위경도 좌표 → </a:t>
            </a:r>
            <a:r>
              <a:rPr lang="ko-KR" altLang="en-US" sz="1000" dirty="0" err="1">
                <a:solidFill>
                  <a:schemeClr val="lt1"/>
                </a:solidFill>
              </a:rPr>
              <a:t>좌표데이터.csv를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ajax으로</a:t>
            </a:r>
            <a:r>
              <a:rPr lang="ko-KR" altLang="en-US" sz="1000" dirty="0">
                <a:solidFill>
                  <a:schemeClr val="lt1"/>
                </a:solidFill>
              </a:rPr>
              <a:t> 호출하여 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</a:t>
            </a:r>
            <a:r>
              <a:rPr lang="ko-KR" altLang="en-US" sz="1000" dirty="0" err="1">
                <a:solidFill>
                  <a:schemeClr val="lt1"/>
                </a:solidFill>
              </a:rPr>
              <a:t>csv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파싱으로</a:t>
            </a:r>
            <a:r>
              <a:rPr lang="ko-KR" altLang="en-US" sz="1000" dirty="0">
                <a:solidFill>
                  <a:schemeClr val="lt1"/>
                </a:solidFill>
              </a:rPr>
              <a:t> 오차범위 5km 이내 데이터 </a:t>
            </a:r>
            <a:r>
              <a:rPr lang="ko-KR" altLang="en-US" sz="1000" dirty="0" err="1">
                <a:solidFill>
                  <a:schemeClr val="lt1"/>
                </a:solidFill>
              </a:rPr>
              <a:t>필터링</a:t>
            </a:r>
            <a:r>
              <a:rPr lang="ko-KR" altLang="en-US" sz="1000" dirty="0">
                <a:solidFill>
                  <a:schemeClr val="lt1"/>
                </a:solidFill>
              </a:rPr>
              <a:t> 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가장 가까운 </a:t>
            </a:r>
            <a:r>
              <a:rPr lang="ko-KR" altLang="en-US" sz="1000" dirty="0" err="1">
                <a:solidFill>
                  <a:schemeClr val="lt1"/>
                </a:solidFill>
              </a:rPr>
              <a:t>시군구</a:t>
            </a:r>
            <a:r>
              <a:rPr lang="ko-KR" altLang="en-US" sz="1000" dirty="0">
                <a:solidFill>
                  <a:schemeClr val="lt1"/>
                </a:solidFill>
              </a:rPr>
              <a:t> 출력하여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</a:t>
            </a:r>
            <a:r>
              <a:rPr lang="ko-KR" altLang="en-US" sz="1000" dirty="0" err="1">
                <a:solidFill>
                  <a:schemeClr val="lt1"/>
                </a:solidFill>
              </a:rPr>
              <a:t>gps에서</a:t>
            </a:r>
            <a:r>
              <a:rPr lang="ko-KR" altLang="en-US" sz="1000" dirty="0">
                <a:solidFill>
                  <a:schemeClr val="lt1"/>
                </a:solidFill>
              </a:rPr>
              <a:t> 수집된 해당 지역으로 게시판 </a:t>
            </a:r>
            <a:r>
              <a:rPr lang="ko-KR" altLang="en-US" sz="1000" dirty="0" err="1">
                <a:solidFill>
                  <a:schemeClr val="lt1"/>
                </a:solidFill>
              </a:rPr>
              <a:t>재출력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98219" y="1632120"/>
            <a:ext cx="1728192" cy="20162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1686983" y="149725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39779" y="1459876"/>
            <a:ext cx="936104" cy="26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lt1"/>
                </a:solidFill>
              </a:rPr>
              <a:t>click!</a:t>
            </a:r>
          </a:p>
        </p:txBody>
      </p:sp>
      <p:cxnSp>
        <p:nvCxnSpPr>
          <p:cNvPr id="49" name="직선 연결선 48"/>
          <p:cNvCxnSpPr/>
          <p:nvPr/>
        </p:nvCxnSpPr>
        <p:spPr>
          <a:xfrm>
            <a:off x="1763688" y="1923678"/>
            <a:ext cx="504056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2987824" y="2211710"/>
            <a:ext cx="1584176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t="5110"/>
          <a:stretch>
            <a:fillRect/>
          </a:stretch>
        </p:blipFill>
        <p:spPr>
          <a:xfrm>
            <a:off x="180000" y="1260000"/>
            <a:ext cx="8669388" cy="3600000"/>
          </a:xfrm>
          <a:prstGeom prst="rect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43" name="TextBox 42"/>
          <p:cNvSpPr txBox="1"/>
          <p:nvPr/>
        </p:nvSpPr>
        <p:spPr>
          <a:xfrm>
            <a:off x="5404438" y="2046822"/>
            <a:ext cx="3995936" cy="1029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 </a:t>
            </a:r>
            <a:r>
              <a:rPr lang="ko-KR" altLang="en-US" sz="1200" dirty="0">
                <a:solidFill>
                  <a:schemeClr val="lt1"/>
                </a:solidFill>
              </a:rPr>
              <a:t>②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모달창</a:t>
            </a:r>
            <a:r>
              <a:rPr lang="ko-KR" altLang="en-US" sz="1000" dirty="0">
                <a:solidFill>
                  <a:schemeClr val="lt1"/>
                </a:solidFill>
              </a:rPr>
              <a:t> 클릭 후 위치 정보 수집 서비스 요청 </a:t>
            </a:r>
            <a:r>
              <a:rPr lang="ko-KR" altLang="en-US" sz="1000" dirty="0" err="1">
                <a:solidFill>
                  <a:schemeClr val="lt1"/>
                </a:solidFill>
              </a:rPr>
              <a:t>허용시</a:t>
            </a:r>
            <a:r>
              <a:rPr lang="ko-KR" altLang="en-US" sz="1000" dirty="0">
                <a:solidFill>
                  <a:schemeClr val="lt1"/>
                </a:solidFill>
              </a:rPr>
              <a:t>,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지오로케이션</a:t>
            </a:r>
            <a:r>
              <a:rPr lang="ko-KR" altLang="en-US" sz="1000" dirty="0">
                <a:solidFill>
                  <a:schemeClr val="lt1"/>
                </a:solidFill>
              </a:rPr>
              <a:t>(코딩)</a:t>
            </a:r>
            <a:r>
              <a:rPr lang="ko-KR" altLang="en-US" sz="1000" dirty="0" err="1">
                <a:solidFill>
                  <a:schemeClr val="lt1"/>
                </a:solidFill>
              </a:rPr>
              <a:t>으로</a:t>
            </a:r>
            <a:r>
              <a:rPr lang="ko-KR" altLang="en-US" sz="1000" dirty="0">
                <a:solidFill>
                  <a:schemeClr val="lt1"/>
                </a:solidFill>
              </a:rPr>
              <a:t> 컴퓨터 </a:t>
            </a:r>
            <a:r>
              <a:rPr lang="ko-KR" altLang="en-US" sz="1000" dirty="0" err="1">
                <a:solidFill>
                  <a:schemeClr val="lt1"/>
                </a:solidFill>
              </a:rPr>
              <a:t>gps</a:t>
            </a:r>
            <a:r>
              <a:rPr lang="ko-KR" altLang="en-US" sz="1000" dirty="0">
                <a:solidFill>
                  <a:schemeClr val="lt1"/>
                </a:solidFill>
              </a:rPr>
              <a:t> 좌표(</a:t>
            </a:r>
            <a:r>
              <a:rPr lang="ko-KR" altLang="en-US" sz="1000" dirty="0" err="1">
                <a:solidFill>
                  <a:schemeClr val="lt1"/>
                </a:solidFill>
              </a:rPr>
              <a:t>위도,경도</a:t>
            </a:r>
            <a:r>
              <a:rPr lang="ko-KR" altLang="en-US" sz="1000" dirty="0">
                <a:solidFill>
                  <a:schemeClr val="lt1"/>
                </a:solidFill>
              </a:rPr>
              <a:t>) 출력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위경도 좌표 → </a:t>
            </a:r>
            <a:r>
              <a:rPr lang="ko-KR" altLang="en-US" sz="1000" dirty="0" err="1">
                <a:solidFill>
                  <a:schemeClr val="lt1"/>
                </a:solidFill>
              </a:rPr>
              <a:t>좌표데이터.csv를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ajax으로</a:t>
            </a:r>
            <a:r>
              <a:rPr lang="ko-KR" altLang="en-US" sz="1000" dirty="0">
                <a:solidFill>
                  <a:schemeClr val="lt1"/>
                </a:solidFill>
              </a:rPr>
              <a:t> 호출하여 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</a:t>
            </a:r>
            <a:r>
              <a:rPr lang="ko-KR" altLang="en-US" sz="1000" dirty="0" err="1">
                <a:solidFill>
                  <a:schemeClr val="lt1"/>
                </a:solidFill>
              </a:rPr>
              <a:t>csv</a:t>
            </a:r>
            <a:r>
              <a:rPr lang="ko-KR" altLang="en-US" sz="1000" dirty="0">
                <a:solidFill>
                  <a:schemeClr val="lt1"/>
                </a:solidFill>
              </a:rPr>
              <a:t> </a:t>
            </a:r>
            <a:r>
              <a:rPr lang="ko-KR" altLang="en-US" sz="1000" dirty="0" err="1">
                <a:solidFill>
                  <a:schemeClr val="lt1"/>
                </a:solidFill>
              </a:rPr>
              <a:t>파싱으로</a:t>
            </a:r>
            <a:r>
              <a:rPr lang="ko-KR" altLang="en-US" sz="1000" dirty="0">
                <a:solidFill>
                  <a:schemeClr val="lt1"/>
                </a:solidFill>
              </a:rPr>
              <a:t> 오차범위 5km 이내 데이터 </a:t>
            </a:r>
            <a:r>
              <a:rPr lang="ko-KR" altLang="en-US" sz="1000" dirty="0" err="1">
                <a:solidFill>
                  <a:schemeClr val="lt1"/>
                </a:solidFill>
              </a:rPr>
              <a:t>필터링</a:t>
            </a:r>
            <a:r>
              <a:rPr lang="ko-KR" altLang="en-US" sz="1000" dirty="0">
                <a:solidFill>
                  <a:schemeClr val="lt1"/>
                </a:solidFill>
              </a:rPr>
              <a:t> 후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가장 가까운 </a:t>
            </a:r>
            <a:r>
              <a:rPr lang="ko-KR" altLang="en-US" sz="1000" dirty="0" err="1">
                <a:solidFill>
                  <a:schemeClr val="lt1"/>
                </a:solidFill>
              </a:rPr>
              <a:t>시군구</a:t>
            </a:r>
            <a:r>
              <a:rPr lang="ko-KR" altLang="en-US" sz="1000" dirty="0">
                <a:solidFill>
                  <a:schemeClr val="lt1"/>
                </a:solidFill>
              </a:rPr>
              <a:t> 출력하여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</a:t>
            </a:r>
            <a:r>
              <a:rPr lang="ko-KR" altLang="en-US" sz="1000" dirty="0" err="1">
                <a:solidFill>
                  <a:schemeClr val="lt1"/>
                </a:solidFill>
              </a:rPr>
              <a:t>gps에서</a:t>
            </a:r>
            <a:r>
              <a:rPr lang="ko-KR" altLang="en-US" sz="1000" dirty="0">
                <a:solidFill>
                  <a:schemeClr val="lt1"/>
                </a:solidFill>
              </a:rPr>
              <a:t> 수집된 해당 지역으로 게시판 </a:t>
            </a:r>
            <a:r>
              <a:rPr lang="ko-KR" altLang="en-US" sz="1000" dirty="0" err="1">
                <a:solidFill>
                  <a:schemeClr val="lt1"/>
                </a:solidFill>
              </a:rPr>
              <a:t>재출력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83568" y="1203598"/>
            <a:ext cx="1512168" cy="108012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45" name="직선 연결선 44"/>
          <p:cNvCxnSpPr/>
          <p:nvPr/>
        </p:nvCxnSpPr>
        <p:spPr>
          <a:xfrm>
            <a:off x="1079612" y="1779662"/>
            <a:ext cx="720080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>
            <a:picLocks/>
          </p:cNvPicPr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2627784" y="3702282"/>
            <a:ext cx="41042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 </a:t>
            </a:r>
            <a:r>
              <a:rPr lang="ko-KR" altLang="en-US" sz="1200" dirty="0">
                <a:solidFill>
                  <a:schemeClr val="lt1"/>
                </a:solidFill>
              </a:rPr>
              <a:t>② </a:t>
            </a:r>
            <a:r>
              <a:rPr lang="ko-KR" altLang="en-US" sz="1000" dirty="0">
                <a:solidFill>
                  <a:schemeClr val="lt1"/>
                </a:solidFill>
              </a:rPr>
              <a:t>또는 위치 </a:t>
            </a:r>
            <a:r>
              <a:rPr lang="ko-KR" altLang="en-US" sz="1000" dirty="0" err="1">
                <a:solidFill>
                  <a:schemeClr val="lt1"/>
                </a:solidFill>
              </a:rPr>
              <a:t>검색창에</a:t>
            </a:r>
            <a:r>
              <a:rPr lang="ko-KR" altLang="en-US" sz="1000" dirty="0">
                <a:solidFill>
                  <a:schemeClr val="lt1"/>
                </a:solidFill>
              </a:rPr>
              <a:t> 지역 입력 후 원하는 지역 커뮤니티 확인 가능</a:t>
            </a:r>
          </a:p>
          <a:p>
            <a:pPr>
              <a:defRPr/>
            </a:pPr>
            <a:endParaRPr lang="ko-KR" altLang="en-US" sz="1000" dirty="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지역 변경 </a:t>
            </a:r>
            <a:r>
              <a:rPr lang="ko-KR" altLang="en-US" sz="1000" dirty="0" err="1">
                <a:solidFill>
                  <a:schemeClr val="lt1"/>
                </a:solidFill>
              </a:rPr>
              <a:t>모달창</a:t>
            </a:r>
            <a:r>
              <a:rPr lang="ko-KR" altLang="en-US" sz="1000" dirty="0">
                <a:solidFill>
                  <a:schemeClr val="lt1"/>
                </a:solidFill>
              </a:rPr>
              <a:t> 클릭 후 원하는 주소 검색 후 클릭 시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lt1"/>
                </a:solidFill>
              </a:rPr>
              <a:t>  해당 지역으로 게시판 </a:t>
            </a:r>
            <a:r>
              <a:rPr lang="ko-KR" altLang="en-US" sz="1000" dirty="0" err="1">
                <a:solidFill>
                  <a:schemeClr val="lt1"/>
                </a:solidFill>
              </a:rPr>
              <a:t>재출력</a:t>
            </a:r>
            <a:endParaRPr lang="ko-KR" altLang="en-US" sz="1000" dirty="0">
              <a:solidFill>
                <a:schemeClr val="lt1"/>
              </a:solidFill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2977424" y="2372857"/>
            <a:ext cx="154416" cy="1024263"/>
          </a:xfrm>
          <a:custGeom>
            <a:avLst/>
            <a:gdLst>
              <a:gd name="connsiteX0" fmla="*/ 154540 w 154416"/>
              <a:gd name="connsiteY0" fmla="*/ -3393 h 1024263"/>
              <a:gd name="connsiteX1" fmla="*/ 76929 w 154416"/>
              <a:gd name="connsiteY1" fmla="*/ 187106 h 1024263"/>
              <a:gd name="connsiteX2" fmla="*/ 6373 w 154416"/>
              <a:gd name="connsiteY2" fmla="*/ 434051 h 1024263"/>
              <a:gd name="connsiteX3" fmla="*/ 6373 w 154416"/>
              <a:gd name="connsiteY3" fmla="*/ 645717 h 1024263"/>
              <a:gd name="connsiteX4" fmla="*/ 41651 w 154416"/>
              <a:gd name="connsiteY4" fmla="*/ 822106 h 1024263"/>
              <a:gd name="connsiteX5" fmla="*/ 140429 w 154416"/>
              <a:gd name="connsiteY5" fmla="*/ 1026717 h 1024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416" h="1024263">
                <a:moveTo>
                  <a:pt x="154540" y="-3393"/>
                </a:moveTo>
                <a:cubicBezTo>
                  <a:pt x="141605" y="28356"/>
                  <a:pt x="101623" y="114199"/>
                  <a:pt x="76929" y="187106"/>
                </a:cubicBezTo>
                <a:cubicBezTo>
                  <a:pt x="52235" y="260013"/>
                  <a:pt x="18133" y="357616"/>
                  <a:pt x="6373" y="434051"/>
                </a:cubicBezTo>
                <a:cubicBezTo>
                  <a:pt x="-5385" y="510486"/>
                  <a:pt x="494" y="581041"/>
                  <a:pt x="6373" y="645717"/>
                </a:cubicBezTo>
                <a:cubicBezTo>
                  <a:pt x="12253" y="710393"/>
                  <a:pt x="19309" y="758606"/>
                  <a:pt x="41651" y="822106"/>
                </a:cubicBezTo>
                <a:cubicBezTo>
                  <a:pt x="63994" y="885606"/>
                  <a:pt x="123966" y="992615"/>
                  <a:pt x="140429" y="1026717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48" name="직선 연결선 47"/>
          <p:cNvCxnSpPr/>
          <p:nvPr/>
        </p:nvCxnSpPr>
        <p:spPr>
          <a:xfrm>
            <a:off x="3131840" y="2067694"/>
            <a:ext cx="1152128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/>
          </p:cNvPicPr>
          <p:nvPr/>
        </p:nvPicPr>
        <p:blipFill rotWithShape="1">
          <a:blip r:embed="rId2"/>
          <a:srcRect b="584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(5/11)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115616" y="1588773"/>
            <a:ext cx="2160240" cy="27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 err="1">
                <a:solidFill>
                  <a:schemeClr val="dk2"/>
                </a:solidFill>
              </a:rPr>
              <a:t>변경완료</a:t>
            </a:r>
            <a:r>
              <a:rPr lang="en-US" altLang="ko-KR" sz="1200" dirty="0">
                <a:solidFill>
                  <a:schemeClr val="dk2"/>
                </a:solidFill>
              </a:rPr>
              <a:t>!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274042" y="1996449"/>
            <a:ext cx="136815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5" name="직사각형 54"/>
          <p:cNvSpPr/>
          <p:nvPr/>
        </p:nvSpPr>
        <p:spPr>
          <a:xfrm>
            <a:off x="1736236" y="1802648"/>
            <a:ext cx="576064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67494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138969" y="411510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/>
            </a:pPr>
            <a:r>
              <a:rPr lang="ko-KR" altLang="en-US" b="1"/>
              <a:t>기획의도</a:t>
            </a:r>
          </a:p>
        </p:txBody>
      </p:sp>
      <p:sp>
        <p:nvSpPr>
          <p:cNvPr id="15" name="Rectangle 4"/>
          <p:cNvSpPr/>
          <p:nvPr/>
        </p:nvSpPr>
        <p:spPr>
          <a:xfrm>
            <a:off x="5220072" y="2212846"/>
            <a:ext cx="367240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 Placeholder 1"/>
          <p:cNvSpPr txBox="1"/>
          <p:nvPr/>
        </p:nvSpPr>
        <p:spPr>
          <a:xfrm>
            <a:off x="5374804" y="2328692"/>
            <a:ext cx="3168352" cy="4861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500" b="1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500" b="1">
                <a:solidFill>
                  <a:schemeClr val="bg1"/>
                </a:solidFill>
                <a:cs typeface="Arial"/>
              </a:rPr>
              <a:t> 타 사이트와 차별화된 점</a:t>
            </a:r>
          </a:p>
        </p:txBody>
      </p:sp>
      <p:grpSp>
        <p:nvGrpSpPr>
          <p:cNvPr id="18" name="Group 13318"/>
          <p:cNvGrpSpPr/>
          <p:nvPr/>
        </p:nvGrpSpPr>
        <p:grpSpPr>
          <a:xfrm rot="19875464">
            <a:off x="1300162" y="1573071"/>
            <a:ext cx="1494463" cy="2983386"/>
            <a:chOff x="1359132" y="345881"/>
            <a:chExt cx="1966238" cy="4200564"/>
          </a:xfrm>
        </p:grpSpPr>
        <p:grpSp>
          <p:nvGrpSpPr>
            <p:cNvPr id="19" name="Group 23"/>
            <p:cNvGrpSpPr/>
            <p:nvPr/>
          </p:nvGrpSpPr>
          <p:grpSpPr>
            <a:xfrm>
              <a:off x="2073901" y="2186668"/>
              <a:ext cx="501312" cy="2359777"/>
              <a:chOff x="2810055" y="1677194"/>
              <a:chExt cx="535258" cy="2519562"/>
            </a:xfrm>
          </p:grpSpPr>
          <p:sp>
            <p:nvSpPr>
              <p:cNvPr id="20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1"/>
              <a:ext cx="1966238" cy="1811155"/>
              <a:chOff x="1888981" y="1110787"/>
              <a:chExt cx="2254374" cy="2076562"/>
            </a:xfrm>
          </p:grpSpPr>
          <p:sp>
            <p:nvSpPr>
              <p:cNvPr id="2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name="adj" fmla="val 2500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/>
          <p:cNvSpPr/>
          <p:nvPr/>
        </p:nvSpPr>
        <p:spPr>
          <a:xfrm>
            <a:off x="0" y="2571750"/>
            <a:ext cx="2725136" cy="1606565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4"/>
          <p:cNvSpPr txBox="1"/>
          <p:nvPr/>
        </p:nvSpPr>
        <p:spPr>
          <a:xfrm>
            <a:off x="1367644" y="931585"/>
            <a:ext cx="6408712" cy="5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유저들이 가고자 하는 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목적지의 혼잡도</a:t>
            </a:r>
            <a:r>
              <a:rPr lang="en-US" altLang="ko-KR" sz="1300" b="1">
                <a:solidFill>
                  <a:schemeClr val="accent1"/>
                </a:solidFill>
                <a:cs typeface="Arial"/>
              </a:rPr>
              <a:t>,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 대략적인 인원현황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등을</a:t>
            </a:r>
          </a:p>
          <a:p>
            <a:pPr algn="ctr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실시간으로 파악하여 </a:t>
            </a:r>
            <a:r>
              <a:rPr lang="ko-KR" altLang="en-US" sz="1300" b="1" u="sng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긴 웨이팅을 방지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하는 정보 제공 사이트 구축</a:t>
            </a:r>
          </a:p>
        </p:txBody>
      </p:sp>
      <p:sp>
        <p:nvSpPr>
          <p:cNvPr id="41" name="TextBox 9"/>
          <p:cNvSpPr txBox="1"/>
          <p:nvPr/>
        </p:nvSpPr>
        <p:spPr>
          <a:xfrm>
            <a:off x="5374804" y="2647850"/>
            <a:ext cx="3373660" cy="78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1.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실시간 대기시간 정보 확인가능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2.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게시판 활용 유저들끼리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소통</a:t>
            </a:r>
            <a:r>
              <a:rPr lang="en-US" altLang="ko-KR" sz="1200" b="1">
                <a:solidFill>
                  <a:schemeClr val="bg1"/>
                </a:solidFill>
                <a:cs typeface="Arial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피드백</a:t>
            </a:r>
            <a:r>
              <a:rPr lang="en-US" altLang="ko-KR" sz="1200" b="1">
                <a:solidFill>
                  <a:schemeClr val="bg1"/>
                </a:solidFill>
                <a:cs typeface="Arial"/>
              </a:rPr>
              <a:t>)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3.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소셜미디어를 통한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지역 커뮤니티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활성화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31640" y="4367698"/>
            <a:ext cx="6480720" cy="36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chemeClr val="lt1"/>
                </a:solidFill>
              </a:rPr>
              <a:t>유저들의 일상생활 속 불편함을 덜어주고 궁금증을 해소해주자 </a:t>
            </a:r>
            <a:r>
              <a:rPr lang="en-US" altLang="ko-KR" b="1">
                <a:solidFill>
                  <a:schemeClr val="lt1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(6/11)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388678" y="3196636"/>
            <a:ext cx="399163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dirty="0"/>
              <a:t> </a:t>
            </a:r>
            <a:r>
              <a:rPr lang="ko-KR" altLang="en-US" sz="1200" dirty="0"/>
              <a:t>③</a:t>
            </a:r>
            <a:r>
              <a:rPr lang="ko-KR" altLang="en-US" sz="1000" dirty="0"/>
              <a:t> 게시판 카테고리를 통해 지역에 따른 원하는 커뮤니티 선택 가능</a:t>
            </a:r>
          </a:p>
          <a:p>
            <a:pPr>
              <a:defRPr/>
            </a:pPr>
            <a:r>
              <a:rPr lang="ko-KR" altLang="en-US" sz="1000" dirty="0"/>
              <a:t> </a:t>
            </a:r>
          </a:p>
          <a:p>
            <a:pPr>
              <a:defRPr/>
            </a:pPr>
            <a:r>
              <a:rPr lang="ko-KR" altLang="en-US" sz="1200" dirty="0"/>
              <a:t> ④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미로그인시</a:t>
            </a:r>
            <a:r>
              <a:rPr lang="ko-KR" altLang="en-US" sz="1000" dirty="0"/>
              <a:t> 글 쓰기, 글 상세보기 제한 → 로그인 유도</a:t>
            </a:r>
          </a:p>
          <a:p>
            <a:pPr>
              <a:defRPr/>
            </a:pPr>
            <a:r>
              <a:rPr lang="ko-KR" altLang="en-US" sz="1200" dirty="0"/>
              <a:t> </a:t>
            </a:r>
            <a:endParaRPr lang="ko-KR" altLang="en-US" sz="1300" dirty="0"/>
          </a:p>
          <a:p>
            <a:pPr>
              <a:defRPr/>
            </a:pPr>
            <a:r>
              <a:rPr lang="ko-KR" altLang="en-US" sz="1000" dirty="0"/>
              <a:t> </a:t>
            </a:r>
            <a:endParaRPr lang="ko-KR" altLang="en-US" sz="1200" dirty="0"/>
          </a:p>
          <a:p>
            <a:pPr>
              <a:defRPr/>
            </a:pPr>
            <a:endParaRPr lang="ko-KR" altLang="en-US" sz="1000" dirty="0"/>
          </a:p>
        </p:txBody>
      </p:sp>
      <p:sp>
        <p:nvSpPr>
          <p:cNvPr id="50" name="직사각형 49"/>
          <p:cNvSpPr/>
          <p:nvPr/>
        </p:nvSpPr>
        <p:spPr>
          <a:xfrm>
            <a:off x="305523" y="2412128"/>
            <a:ext cx="756090" cy="223224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타원 50"/>
          <p:cNvSpPr/>
          <p:nvPr/>
        </p:nvSpPr>
        <p:spPr>
          <a:xfrm>
            <a:off x="197511" y="217550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06038" y="4221793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dk2"/>
                </a:solidFill>
              </a:rPr>
              <a:t>click!</a:t>
            </a:r>
          </a:p>
        </p:txBody>
      </p:sp>
      <p:sp>
        <p:nvSpPr>
          <p:cNvPr id="54" name="타원 53"/>
          <p:cNvSpPr/>
          <p:nvPr/>
        </p:nvSpPr>
        <p:spPr>
          <a:xfrm>
            <a:off x="326533" y="4335743"/>
            <a:ext cx="288032" cy="180022"/>
          </a:xfrm>
          <a:prstGeom prst="ellipse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55" name="직선 연결선 54"/>
          <p:cNvCxnSpPr/>
          <p:nvPr/>
        </p:nvCxnSpPr>
        <p:spPr>
          <a:xfrm>
            <a:off x="2483768" y="2715766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768" y="3330416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483768" y="3942492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5940152" y="4335743"/>
            <a:ext cx="531682" cy="36004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타원 57"/>
          <p:cNvSpPr/>
          <p:nvPr/>
        </p:nvSpPr>
        <p:spPr>
          <a:xfrm>
            <a:off x="5823762" y="426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/>
          </p:cNvPicPr>
          <p:nvPr/>
        </p:nvPicPr>
        <p:blipFill rotWithShape="1">
          <a:blip r:embed="rId2"/>
          <a:srcRect b="64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(7/11)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771800" y="3363838"/>
            <a:ext cx="4355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⑤ </a:t>
            </a:r>
            <a:r>
              <a:rPr lang="ko-KR" altLang="en-US" sz="1000" dirty="0" err="1"/>
              <a:t>인기글은</a:t>
            </a:r>
            <a:r>
              <a:rPr lang="ko-KR" altLang="en-US" sz="1000" dirty="0"/>
              <a:t> 좋아요 많은 글</a:t>
            </a:r>
            <a:r>
              <a:rPr lang="en-US" altLang="ko-KR" sz="1000" dirty="0"/>
              <a:t>(</a:t>
            </a:r>
            <a:r>
              <a:rPr lang="ko-KR" altLang="en-US" sz="1000" dirty="0" err="1"/>
              <a:t>갯수</a:t>
            </a:r>
            <a:r>
              <a:rPr lang="ko-KR" altLang="en-US" sz="1000" dirty="0"/>
              <a:t> 동일 시 댓글 많은 순</a:t>
            </a:r>
            <a:r>
              <a:rPr lang="en-US" altLang="ko-KR" sz="1000" dirty="0" smtClean="0"/>
              <a:t>)</a:t>
            </a:r>
            <a:br>
              <a:rPr lang="en-US" altLang="ko-KR" sz="1000" dirty="0" smtClean="0"/>
            </a:br>
            <a:r>
              <a:rPr lang="en-US" altLang="ko-KR" sz="1000" dirty="0" smtClean="0"/>
              <a:t>     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순서로 보이게 출력</a:t>
            </a:r>
          </a:p>
          <a:p>
            <a:pPr>
              <a:defRPr/>
            </a:pPr>
            <a:r>
              <a:rPr lang="ko-KR" altLang="en-US" sz="1000" dirty="0">
                <a:solidFill>
                  <a:schemeClr val="dk1"/>
                </a:solidFill>
              </a:rPr>
              <a:t>      →</a:t>
            </a:r>
            <a:r>
              <a:rPr lang="ko-KR" altLang="en-US" sz="1000" dirty="0"/>
              <a:t> </a:t>
            </a:r>
            <a:r>
              <a:rPr lang="ko-KR" altLang="en-US" sz="1000" b="1" dirty="0"/>
              <a:t>매달 이달의 </a:t>
            </a:r>
            <a:r>
              <a:rPr lang="ko-KR" altLang="en-US" sz="1000" b="1" dirty="0" err="1"/>
              <a:t>인기글</a:t>
            </a:r>
            <a:r>
              <a:rPr lang="ko-KR" altLang="en-US" sz="1000" b="1" dirty="0"/>
              <a:t> 5명 선정하여 마일리지 지급 이벤트 발생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0040" y="2478400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schemeClr val="dk2"/>
                </a:solidFill>
              </a:rPr>
              <a:t>click!</a:t>
            </a:r>
          </a:p>
        </p:txBody>
      </p:sp>
      <p:sp>
        <p:nvSpPr>
          <p:cNvPr id="53" name="타원 52"/>
          <p:cNvSpPr/>
          <p:nvPr/>
        </p:nvSpPr>
        <p:spPr>
          <a:xfrm>
            <a:off x="180000" y="2643758"/>
            <a:ext cx="720080" cy="216024"/>
          </a:xfrm>
          <a:prstGeom prst="ellipse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4" name="타원 53"/>
          <p:cNvSpPr/>
          <p:nvPr/>
        </p:nvSpPr>
        <p:spPr>
          <a:xfrm>
            <a:off x="107992" y="253574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1298890" y="3291830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298890" y="4063336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298890" y="4804019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게시판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(8/11)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7" name="그림 46"/>
          <p:cNvPicPr>
            <a:picLocks/>
          </p:cNvPicPr>
          <p:nvPr/>
        </p:nvPicPr>
        <p:blipFill rotWithShape="1">
          <a:blip r:embed="rId2"/>
          <a:srcRect r="1063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3491880" y="2231920"/>
            <a:ext cx="3995936" cy="267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⑥</a:t>
            </a:r>
            <a:r>
              <a:rPr lang="ko-KR" altLang="en-US" sz="1000" dirty="0"/>
              <a:t> 게시판 </a:t>
            </a:r>
            <a:r>
              <a:rPr lang="ko-KR" altLang="en-US" sz="1000" dirty="0" err="1"/>
              <a:t>검색창에</a:t>
            </a:r>
            <a:r>
              <a:rPr lang="ko-KR" altLang="en-US" sz="1000" dirty="0"/>
              <a:t> 키워드 검색 시 관련된 제목 출력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835696" y="1887486"/>
            <a:ext cx="4752528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타원 49"/>
          <p:cNvSpPr/>
          <p:nvPr/>
        </p:nvSpPr>
        <p:spPr>
          <a:xfrm>
            <a:off x="1727690" y="1743470"/>
            <a:ext cx="168729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/>
          </p:cNvPicPr>
          <p:nvPr/>
        </p:nvPicPr>
        <p:blipFill rotWithShape="1">
          <a:blip r:embed="rId2"/>
          <a:srcRect b="47200"/>
          <a:stretch>
            <a:fillRect/>
          </a:stretch>
        </p:blipFill>
        <p:spPr>
          <a:xfrm>
            <a:off x="180000" y="1259999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상세보기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(9/11)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72606" y="2300853"/>
            <a:ext cx="3995936" cy="126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①</a:t>
            </a:r>
            <a:r>
              <a:rPr lang="ko-KR" altLang="en-US" sz="1000" dirty="0"/>
              <a:t> 선택한 </a:t>
            </a:r>
            <a:r>
              <a:rPr lang="ko-KR" altLang="en-US" sz="1000" dirty="0" err="1"/>
              <a:t>게시글</a:t>
            </a:r>
            <a:r>
              <a:rPr lang="ko-KR" altLang="en-US" sz="1000" dirty="0"/>
              <a:t> 상세보기 기능 추가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200" dirty="0"/>
              <a:t>②</a:t>
            </a:r>
            <a:r>
              <a:rPr lang="ko-KR" altLang="en-US" sz="1000" dirty="0"/>
              <a:t> 본인이 작성한 경우</a:t>
            </a:r>
            <a:r>
              <a:rPr lang="en-US" altLang="ko-KR" sz="1000" dirty="0"/>
              <a:t>)</a:t>
            </a:r>
          </a:p>
          <a:p>
            <a:pPr>
              <a:defRPr/>
            </a:pPr>
            <a:r>
              <a:rPr lang="ko-KR" altLang="en-US" sz="1000" dirty="0" err="1"/>
              <a:t>게시글</a:t>
            </a:r>
            <a:r>
              <a:rPr lang="ko-KR" altLang="en-US" sz="1000" dirty="0"/>
              <a:t> 수정하기 및 삭제하기 기능 추가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endParaRPr lang="ko-KR" altLang="en-US" sz="1300" dirty="0"/>
          </a:p>
        </p:txBody>
      </p:sp>
      <p:sp>
        <p:nvSpPr>
          <p:cNvPr id="46" name="직사각형 45"/>
          <p:cNvSpPr/>
          <p:nvPr/>
        </p:nvSpPr>
        <p:spPr>
          <a:xfrm>
            <a:off x="7956376" y="2931790"/>
            <a:ext cx="504056" cy="432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직사각형 46"/>
          <p:cNvSpPr/>
          <p:nvPr/>
        </p:nvSpPr>
        <p:spPr>
          <a:xfrm>
            <a:off x="5040058" y="2072775"/>
            <a:ext cx="82809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4932046" y="1844697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38844" y="1419622"/>
            <a:ext cx="6205364" cy="338437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타원 48"/>
          <p:cNvSpPr/>
          <p:nvPr/>
        </p:nvSpPr>
        <p:spPr>
          <a:xfrm>
            <a:off x="144524" y="118512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상세보기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(10/11)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3" name="그림 42"/>
          <p:cNvPicPr>
            <a:picLocks/>
          </p:cNvPicPr>
          <p:nvPr/>
        </p:nvPicPr>
        <p:blipFill rotWithShape="1">
          <a:blip r:embed="rId2"/>
          <a:srcRect l="10990" t="54600" b="7000"/>
          <a:stretch>
            <a:fillRect/>
          </a:stretch>
        </p:blipFill>
        <p:spPr>
          <a:xfrm>
            <a:off x="179512" y="1275605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2915816" y="3435846"/>
            <a:ext cx="3995936" cy="128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③</a:t>
            </a:r>
            <a:r>
              <a:rPr lang="ko-KR" altLang="en-US" sz="1000" dirty="0"/>
              <a:t> 조회수</a:t>
            </a:r>
            <a:r>
              <a:rPr lang="en-US" altLang="ko-KR" sz="1000" dirty="0"/>
              <a:t>,</a:t>
            </a:r>
            <a:r>
              <a:rPr lang="ko-KR" altLang="en-US" sz="1000" dirty="0"/>
              <a:t> 좋아요</a:t>
            </a:r>
            <a:r>
              <a:rPr lang="en-US" altLang="ko-KR" sz="1000" dirty="0"/>
              <a:t>,</a:t>
            </a:r>
            <a:r>
              <a:rPr lang="ko-KR" altLang="en-US" sz="1000" dirty="0"/>
              <a:t> 댓글 수 가시화</a:t>
            </a:r>
            <a:r>
              <a:rPr lang="en-US" altLang="ko-KR" sz="1000" dirty="0"/>
              <a:t>(</a:t>
            </a:r>
            <a:r>
              <a:rPr lang="ko-KR" altLang="en-US" sz="1000" dirty="0"/>
              <a:t>게시판에서도 확인 가능</a:t>
            </a:r>
            <a:r>
              <a:rPr lang="en-US" altLang="ko-KR" sz="1000" dirty="0"/>
              <a:t>)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200" dirty="0"/>
              <a:t>④</a:t>
            </a:r>
            <a:r>
              <a:rPr lang="ko-KR" altLang="en-US" sz="1000" dirty="0"/>
              <a:t> </a:t>
            </a:r>
            <a:r>
              <a:rPr lang="ko-KR" altLang="en-US" sz="1000" dirty="0" err="1"/>
              <a:t>bno로</a:t>
            </a:r>
            <a:r>
              <a:rPr lang="ko-KR" altLang="en-US" sz="1000" dirty="0"/>
              <a:t> 정렬하여 </a:t>
            </a:r>
            <a:r>
              <a:rPr lang="ko-KR" altLang="en-US" sz="1000" dirty="0" err="1"/>
              <a:t>이전글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다음글</a:t>
            </a:r>
            <a:r>
              <a:rPr lang="ko-KR" altLang="en-US" sz="1000" dirty="0"/>
              <a:t> 보기 등 기능 탑재 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200" dirty="0"/>
              <a:t>⑤</a:t>
            </a:r>
            <a:r>
              <a:rPr lang="ko-KR" altLang="en-US" sz="1000" dirty="0"/>
              <a:t> 댓글 작성, 수정(저장, 취소), 삭제, </a:t>
            </a:r>
            <a:r>
              <a:rPr lang="ko-KR" altLang="en-US" sz="1000" dirty="0" err="1"/>
              <a:t>대댓글</a:t>
            </a:r>
            <a:r>
              <a:rPr lang="ko-KR" altLang="en-US" sz="1000" dirty="0"/>
              <a:t> 기능 탑재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endParaRPr lang="ko-KR" altLang="en-US" sz="1300" dirty="0"/>
          </a:p>
        </p:txBody>
      </p:sp>
      <p:sp>
        <p:nvSpPr>
          <p:cNvPr id="46" name="직사각형 45"/>
          <p:cNvSpPr/>
          <p:nvPr/>
        </p:nvSpPr>
        <p:spPr>
          <a:xfrm>
            <a:off x="628001" y="1308962"/>
            <a:ext cx="79208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411977" y="118801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31335" y="2225375"/>
            <a:ext cx="1152129" cy="21951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타원 48"/>
          <p:cNvSpPr/>
          <p:nvPr/>
        </p:nvSpPr>
        <p:spPr>
          <a:xfrm>
            <a:off x="290657" y="160358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</a:p>
        </p:txBody>
      </p:sp>
      <p:sp>
        <p:nvSpPr>
          <p:cNvPr id="50" name="자유형 49"/>
          <p:cNvSpPr/>
          <p:nvPr/>
        </p:nvSpPr>
        <p:spPr>
          <a:xfrm>
            <a:off x="525544" y="1543322"/>
            <a:ext cx="131923" cy="520464"/>
          </a:xfrm>
          <a:custGeom>
            <a:avLst/>
            <a:gdLst>
              <a:gd name="connsiteX0" fmla="*/ 133636 w 131923"/>
              <a:gd name="connsiteY0" fmla="*/ -1109 h 520464"/>
              <a:gd name="connsiteX1" fmla="*/ 34858 w 131923"/>
              <a:gd name="connsiteY1" fmla="*/ 69446 h 520464"/>
              <a:gd name="connsiteX2" fmla="*/ 6636 w 131923"/>
              <a:gd name="connsiteY2" fmla="*/ 140002 h 520464"/>
              <a:gd name="connsiteX3" fmla="*/ -419 w 131923"/>
              <a:gd name="connsiteY3" fmla="*/ 267001 h 520464"/>
              <a:gd name="connsiteX4" fmla="*/ 6636 w 131923"/>
              <a:gd name="connsiteY4" fmla="*/ 386946 h 520464"/>
              <a:gd name="connsiteX5" fmla="*/ 48969 w 131923"/>
              <a:gd name="connsiteY5" fmla="*/ 457501 h 520464"/>
              <a:gd name="connsiteX6" fmla="*/ 133636 w 131923"/>
              <a:gd name="connsiteY6" fmla="*/ 521002 h 52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923" h="520464">
                <a:moveTo>
                  <a:pt x="133636" y="-1109"/>
                </a:moveTo>
                <a:cubicBezTo>
                  <a:pt x="117173" y="10650"/>
                  <a:pt x="56025" y="45927"/>
                  <a:pt x="34858" y="69446"/>
                </a:cubicBezTo>
                <a:cubicBezTo>
                  <a:pt x="13692" y="92964"/>
                  <a:pt x="12516" y="107075"/>
                  <a:pt x="6636" y="140002"/>
                </a:cubicBezTo>
                <a:cubicBezTo>
                  <a:pt x="756" y="172927"/>
                  <a:pt x="-419" y="225844"/>
                  <a:pt x="-419" y="267001"/>
                </a:cubicBezTo>
                <a:cubicBezTo>
                  <a:pt x="-419" y="308159"/>
                  <a:pt x="-1595" y="355196"/>
                  <a:pt x="6636" y="386946"/>
                </a:cubicBezTo>
                <a:cubicBezTo>
                  <a:pt x="14868" y="418696"/>
                  <a:pt x="27803" y="435159"/>
                  <a:pt x="48969" y="457501"/>
                </a:cubicBezTo>
                <a:cubicBezTo>
                  <a:pt x="70136" y="479844"/>
                  <a:pt x="119525" y="510418"/>
                  <a:pt x="133636" y="521002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자유형 50"/>
          <p:cNvSpPr/>
          <p:nvPr/>
        </p:nvSpPr>
        <p:spPr>
          <a:xfrm>
            <a:off x="6084168" y="1543322"/>
            <a:ext cx="168607" cy="521062"/>
          </a:xfrm>
          <a:custGeom>
            <a:avLst/>
            <a:gdLst>
              <a:gd name="connsiteX0" fmla="*/ 11213 w 168607"/>
              <a:gd name="connsiteY0" fmla="*/ -1068 h 521062"/>
              <a:gd name="connsiteX1" fmla="*/ 117046 w 168607"/>
              <a:gd name="connsiteY1" fmla="*/ 62431 h 521062"/>
              <a:gd name="connsiteX2" fmla="*/ 166435 w 168607"/>
              <a:gd name="connsiteY2" fmla="*/ 154153 h 521062"/>
              <a:gd name="connsiteX3" fmla="*/ 159379 w 168607"/>
              <a:gd name="connsiteY3" fmla="*/ 274098 h 521062"/>
              <a:gd name="connsiteX4" fmla="*/ 159379 w 168607"/>
              <a:gd name="connsiteY4" fmla="*/ 372876 h 521062"/>
              <a:gd name="connsiteX5" fmla="*/ 109990 w 168607"/>
              <a:gd name="connsiteY5" fmla="*/ 464598 h 521062"/>
              <a:gd name="connsiteX6" fmla="*/ -2898 w 168607"/>
              <a:gd name="connsiteY6" fmla="*/ 521042 h 52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607" h="521062">
                <a:moveTo>
                  <a:pt x="11213" y="-1068"/>
                </a:moveTo>
                <a:cubicBezTo>
                  <a:pt x="28851" y="9514"/>
                  <a:pt x="91176" y="36561"/>
                  <a:pt x="117046" y="62431"/>
                </a:cubicBezTo>
                <a:cubicBezTo>
                  <a:pt x="142916" y="88301"/>
                  <a:pt x="159379" y="118875"/>
                  <a:pt x="166435" y="154153"/>
                </a:cubicBezTo>
                <a:cubicBezTo>
                  <a:pt x="173490" y="189431"/>
                  <a:pt x="160554" y="237644"/>
                  <a:pt x="159379" y="274098"/>
                </a:cubicBezTo>
                <a:cubicBezTo>
                  <a:pt x="158202" y="310552"/>
                  <a:pt x="167610" y="341125"/>
                  <a:pt x="159379" y="372876"/>
                </a:cubicBezTo>
                <a:cubicBezTo>
                  <a:pt x="151147" y="404625"/>
                  <a:pt x="137036" y="439903"/>
                  <a:pt x="109990" y="464598"/>
                </a:cubicBezTo>
                <a:cubicBezTo>
                  <a:pt x="82944" y="489292"/>
                  <a:pt x="15916" y="511635"/>
                  <a:pt x="-2898" y="521042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2" name="타원 51"/>
          <p:cNvSpPr/>
          <p:nvPr/>
        </p:nvSpPr>
        <p:spPr>
          <a:xfrm>
            <a:off x="163071" y="240249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글 쓰기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수정하기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(11/11)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4" name="그림 43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6" name="직사각형 45"/>
          <p:cNvSpPr/>
          <p:nvPr/>
        </p:nvSpPr>
        <p:spPr>
          <a:xfrm>
            <a:off x="2123728" y="2276902"/>
            <a:ext cx="3888432" cy="156619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1515318" y="154796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48" name="타원 47"/>
          <p:cNvSpPr/>
          <p:nvPr/>
        </p:nvSpPr>
        <p:spPr>
          <a:xfrm>
            <a:off x="2015168" y="218432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49" name="자유형 48"/>
          <p:cNvSpPr/>
          <p:nvPr/>
        </p:nvSpPr>
        <p:spPr>
          <a:xfrm>
            <a:off x="1248453" y="1841085"/>
            <a:ext cx="272793" cy="2047743"/>
          </a:xfrm>
          <a:custGeom>
            <a:avLst/>
            <a:gdLst>
              <a:gd name="connsiteX0" fmla="*/ 237464 w 272793"/>
              <a:gd name="connsiteY0" fmla="*/ -3112 h 2047743"/>
              <a:gd name="connsiteX1" fmla="*/ 96353 w 272793"/>
              <a:gd name="connsiteY1" fmla="*/ 321442 h 2047743"/>
              <a:gd name="connsiteX2" fmla="*/ 4630 w 272793"/>
              <a:gd name="connsiteY2" fmla="*/ 758887 h 2047743"/>
              <a:gd name="connsiteX3" fmla="*/ 25797 w 272793"/>
              <a:gd name="connsiteY3" fmla="*/ 1288054 h 2047743"/>
              <a:gd name="connsiteX4" fmla="*/ 145741 w 272793"/>
              <a:gd name="connsiteY4" fmla="*/ 1753720 h 2047743"/>
              <a:gd name="connsiteX5" fmla="*/ 272742 w 272793"/>
              <a:gd name="connsiteY5" fmla="*/ 2050053 h 2047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793" h="2047743">
                <a:moveTo>
                  <a:pt x="237464" y="-3112"/>
                </a:moveTo>
                <a:cubicBezTo>
                  <a:pt x="213945" y="50979"/>
                  <a:pt x="135158" y="194442"/>
                  <a:pt x="96353" y="321442"/>
                </a:cubicBezTo>
                <a:cubicBezTo>
                  <a:pt x="57547" y="448442"/>
                  <a:pt x="16390" y="597785"/>
                  <a:pt x="4630" y="758887"/>
                </a:cubicBezTo>
                <a:cubicBezTo>
                  <a:pt x="-7128" y="919989"/>
                  <a:pt x="2278" y="1122248"/>
                  <a:pt x="25797" y="1288054"/>
                </a:cubicBezTo>
                <a:cubicBezTo>
                  <a:pt x="49316" y="1453859"/>
                  <a:pt x="104584" y="1626720"/>
                  <a:pt x="145741" y="1753720"/>
                </a:cubicBezTo>
                <a:cubicBezTo>
                  <a:pt x="186899" y="1880720"/>
                  <a:pt x="251575" y="2000664"/>
                  <a:pt x="272742" y="2050053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3551860" y="2404541"/>
            <a:ext cx="3600400" cy="757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dirty="0"/>
              <a:t>①</a:t>
            </a:r>
            <a:r>
              <a:rPr lang="ko-KR" altLang="en-US" sz="1000" dirty="0"/>
              <a:t> 게시판 글쓰기 기능(파일(이미지) 추가 기능 및</a:t>
            </a:r>
          </a:p>
          <a:p>
            <a:pPr>
              <a:defRPr/>
            </a:pPr>
            <a:r>
              <a:rPr lang="ko-KR" altLang="en-US" sz="1000" dirty="0"/>
              <a:t>     추가한 이미지 게시판 리스트에 가시화)</a:t>
            </a:r>
          </a:p>
          <a:p>
            <a:pPr>
              <a:defRPr/>
            </a:pPr>
            <a:endParaRPr lang="ko-KR" altLang="en-US" sz="1000" dirty="0"/>
          </a:p>
          <a:p>
            <a:pPr>
              <a:defRPr/>
            </a:pPr>
            <a:r>
              <a:rPr lang="ko-KR" altLang="en-US" sz="1200" dirty="0"/>
              <a:t>②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썸머노트</a:t>
            </a:r>
            <a:r>
              <a:rPr lang="ko-KR" altLang="en-US" sz="1000" dirty="0"/>
              <a:t> 삽입으로 다양한 글쓰기 활용 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쿠폰 코드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입력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(1/4)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>
          <a:xfrm>
            <a:off x="539552" y="1347614"/>
            <a:ext cx="2448272" cy="3312368"/>
          </a:xfrm>
          <a:prstGeom prst="rect">
            <a:avLst/>
          </a:prstGeom>
        </p:spPr>
        <p:txBody>
          <a:bodyPr anchor="ctr"/>
          <a:lstStyle/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5536" y="2075399"/>
            <a:ext cx="5976664" cy="7920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타원 45"/>
          <p:cNvSpPr/>
          <p:nvPr/>
        </p:nvSpPr>
        <p:spPr>
          <a:xfrm>
            <a:off x="323528" y="181556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47" name="Text Placeholder 2"/>
          <p:cNvSpPr>
            <a:spLocks noGrp="1"/>
          </p:cNvSpPr>
          <p:nvPr/>
        </p:nvSpPr>
        <p:spPr>
          <a:xfrm>
            <a:off x="359184" y="2204005"/>
            <a:ext cx="4248704" cy="1584176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①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각 메뉴 클릭 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페이지 및 스크롤 </a:t>
            </a:r>
            <a:r>
              <a:rPr kumimoji="0" lang="ko-KR" altLang="en-US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이동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②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앙꼬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사이트 자체 이벤트 쿠폰 코드 발급 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입력하여 쿠폰 발급 가능</a:t>
            </a:r>
          </a:p>
        </p:txBody>
      </p:sp>
      <p:sp>
        <p:nvSpPr>
          <p:cNvPr id="49" name="Text Placeholder 2"/>
          <p:cNvSpPr>
            <a:spLocks noGrp="1"/>
          </p:cNvSpPr>
          <p:nvPr/>
        </p:nvSpPr>
        <p:spPr>
          <a:xfrm>
            <a:off x="3420000" y="3176555"/>
            <a:ext cx="4176464" cy="1584176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③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네이버페이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쿠폰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api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활용 제한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유료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으로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쿠폰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사용가능한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고유 코드 생성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기능까지 구현 완료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82994" y="4239929"/>
            <a:ext cx="4125110" cy="5040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타원 50"/>
          <p:cNvSpPr/>
          <p:nvPr/>
        </p:nvSpPr>
        <p:spPr>
          <a:xfrm>
            <a:off x="1274982" y="398009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2375248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출석체크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(2/4)</a:t>
            </a: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8" name="그림 37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0" name="Text Placeholder 2"/>
          <p:cNvSpPr>
            <a:spLocks noGrp="1"/>
          </p:cNvSpPr>
          <p:nvPr/>
        </p:nvSpPr>
        <p:spPr>
          <a:xfrm>
            <a:off x="395536" y="1325524"/>
            <a:ext cx="4176464" cy="3312368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④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각 메뉴 클릭 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페이지 및 스크롤 </a:t>
            </a:r>
            <a:r>
              <a:rPr kumimoji="0" lang="ko-KR" altLang="en-US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이동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⑤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일일 출석체크 기능 및 </a:t>
            </a:r>
            <a:r>
              <a:rPr kumimoji="0" lang="ko-KR" altLang="en-US" sz="1000" b="1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en-US" altLang="ko-KR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포인트 적립</a:t>
            </a:r>
            <a:r>
              <a:rPr kumimoji="0" lang="en-US" altLang="ko-KR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(10p)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추가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매달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출석횟수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초기화 기능 삽입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미로그인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시 출석체크 불가 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중복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체크시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제한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알림창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활성화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⑥ 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Arial"/>
              </a:rPr>
              <a:t>적립된 포인트로 쿠폰 발급 가능</a:t>
            </a:r>
            <a:endParaRPr kumimoji="0" lang="ko-KR" altLang="en-US" sz="1000" b="1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781536" y="4464356"/>
            <a:ext cx="1296144" cy="3600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2673524" y="415592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96452" y="1620040"/>
            <a:ext cx="5447096" cy="3600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타원 49"/>
          <p:cNvSpPr/>
          <p:nvPr/>
        </p:nvSpPr>
        <p:spPr>
          <a:xfrm>
            <a:off x="588440" y="136949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이벤트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(3/4)</a:t>
            </a: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9" name="그림 38"/>
          <p:cNvPicPr>
            <a:picLocks/>
          </p:cNvPicPr>
          <p:nvPr/>
        </p:nvPicPr>
        <p:blipFill rotWithShape="1">
          <a:blip r:embed="rId2"/>
          <a:srcRect t="9220" b="776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0" name="Text Placeholder 2"/>
          <p:cNvSpPr>
            <a:spLocks noGrp="1"/>
          </p:cNvSpPr>
          <p:nvPr/>
        </p:nvSpPr>
        <p:spPr>
          <a:xfrm>
            <a:off x="107504" y="843558"/>
            <a:ext cx="2808312" cy="1800199"/>
          </a:xfrm>
          <a:prstGeom prst="rect">
            <a:avLst/>
          </a:prstGeom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⑥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응모하기 클릭 시 자동 쿠폰 발급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월초에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개수 초기화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유저가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사용완료한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</a:t>
            </a:r>
            <a:r>
              <a:rPr kumimoji="0" lang="ko-KR" altLang="en-US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 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확인가능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</a:t>
            </a:r>
            <a:r>
              <a:rPr kumimoji="0" lang="en-US" altLang="ko-KR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</a:t>
            </a:r>
            <a:r>
              <a:rPr kumimoji="0" lang="ko-KR" altLang="en-US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 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부족한 경우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제한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알림창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1" i="0" u="none" strike="noStrike" kern="1200" cap="none" spc="0" normalizeH="0" baseline="0" dirty="0">
              <a:solidFill>
                <a:srgbClr val="CD6700"/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1" name="Text Placeholder 2"/>
          <p:cNvSpPr>
            <a:spLocks noGrp="1"/>
          </p:cNvSpPr>
          <p:nvPr/>
        </p:nvSpPr>
        <p:spPr>
          <a:xfrm>
            <a:off x="3761312" y="796422"/>
            <a:ext cx="3384376" cy="3312368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⑦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일정 </a:t>
            </a:r>
            <a:r>
              <a:rPr kumimoji="0" lang="ko-KR" altLang="en-US" sz="10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개수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적립시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쿠폰이벤트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응모 가능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→ </a:t>
            </a:r>
            <a:r>
              <a:rPr kumimoji="0" lang="en-US" altLang="ko-KR" sz="1000" b="1" i="0" u="none" strike="noStrike" kern="1200" cap="none" spc="0" normalizeH="0" baseline="0" dirty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100%</a:t>
            </a:r>
            <a:r>
              <a:rPr kumimoji="0" lang="ko-KR" altLang="en-US" sz="1000" b="1" i="0" u="none" strike="noStrike" kern="1200" cap="none" spc="0" normalizeH="0" baseline="0" dirty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당첨 이벤트를 제공함으로써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1" i="0" u="none" strike="noStrike" kern="1200" cap="none" spc="0" normalizeH="0" baseline="0" dirty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     적극적인 사이트 활용 예상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39780" y="223658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6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835696" y="4358181"/>
            <a:ext cx="3096344" cy="25242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1547792" y="2487823"/>
            <a:ext cx="3744416" cy="48536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타원 10"/>
          <p:cNvSpPr/>
          <p:nvPr/>
        </p:nvSpPr>
        <p:spPr>
          <a:xfrm>
            <a:off x="1655804" y="4142157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pic>
        <p:nvPicPr>
          <p:cNvPr id="40" name="그림 39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3" name="Text Placeholder 2"/>
          <p:cNvSpPr>
            <a:spLocks noGrp="1"/>
          </p:cNvSpPr>
          <p:nvPr/>
        </p:nvSpPr>
        <p:spPr>
          <a:xfrm>
            <a:off x="180000" y="1133483"/>
            <a:ext cx="5256584" cy="3240360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⑧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1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로또형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쿠폰 이벤트</a:t>
            </a:r>
            <a:r>
              <a:rPr kumimoji="0" lang="en-US" altLang="ko-KR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1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행운뽑기</a:t>
            </a:r>
            <a:r>
              <a:rPr kumimoji="0" lang="en-US" altLang="ko-KR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r>
              <a:rPr kumimoji="0" lang="ko-KR" altLang="en-US" sz="1000" b="1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추가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뽑기 응모 시 나의 행운 확인하기 클릭 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0.5%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확률로 쿠폰 당첨</a:t>
            </a: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⑨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공유하기 버튼 클릭 시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페이지 </a:t>
            </a:r>
            <a:r>
              <a:rPr kumimoji="0" lang="en-US" altLang="ko-KR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url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복사</a:t>
            </a:r>
          </a:p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⑩ 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새로운 이벤트 추가 시 </a:t>
            </a:r>
            <a:r>
              <a:rPr kumimoji="0" lang="ko-KR" altLang="en-US" sz="1000" b="0" i="0" u="none" strike="noStrike" kern="1200" cap="none" spc="0" normalizeH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알림받기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이메일 제공</a:t>
            </a:r>
            <a:r>
              <a:rPr kumimoji="0" lang="en-US" altLang="ko-KR" sz="10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1187624" y="4659982"/>
            <a:ext cx="1944216" cy="0"/>
          </a:xfrm>
          <a:prstGeom prst="line">
            <a:avLst/>
          </a:prstGeom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734172" y="4660553"/>
            <a:ext cx="1944216" cy="0"/>
          </a:xfrm>
          <a:prstGeom prst="line">
            <a:avLst/>
          </a:prstGeom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871700" y="2652910"/>
            <a:ext cx="3132348" cy="108012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1628857" y="245270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8</a:t>
            </a:r>
          </a:p>
        </p:txBody>
      </p:sp>
      <p:sp>
        <p:nvSpPr>
          <p:cNvPr id="50" name="Text Placeholder 2"/>
          <p:cNvSpPr>
            <a:spLocks noGrp="1"/>
          </p:cNvSpPr>
          <p:nvPr/>
        </p:nvSpPr>
        <p:spPr>
          <a:xfrm>
            <a:off x="252536" y="915566"/>
            <a:ext cx="2375248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출석체크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(4/4)</a:t>
            </a: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9912" y="4336505"/>
            <a:ext cx="432777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2"/>
                </a:solidFill>
                <a:latin typeface="+mj-lt"/>
                <a:ea typeface="+mn-ea"/>
                <a:cs typeface="Arial"/>
              </a:rPr>
              <a:t>⑩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16212" y="4349392"/>
            <a:ext cx="432777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 dirty="0">
                <a:solidFill>
                  <a:schemeClr val="dk2"/>
                </a:solidFill>
                <a:latin typeface="+mj-lt"/>
                <a:ea typeface="+mn-ea"/>
                <a:cs typeface="Arial"/>
              </a:rPr>
              <a:t>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67494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138969" y="411510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9056" y="4155926"/>
            <a:ext cx="5845888" cy="33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accent2"/>
                </a:solidFill>
                <a:cs typeface="Arial"/>
              </a:rPr>
              <a:t>소셜 미디어 통합 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+</a:t>
            </a:r>
            <a:r>
              <a:rPr lang="ko-KR" altLang="en-US" sz="1600" b="1">
                <a:solidFill>
                  <a:schemeClr val="accent2"/>
                </a:solidFill>
                <a:cs typeface="Arial"/>
              </a:rPr>
              <a:t> 핫플 추천 사이트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(</a:t>
            </a:r>
            <a:r>
              <a:rPr lang="ko-KR" altLang="en-US" sz="1600" b="1">
                <a:solidFill>
                  <a:schemeClr val="accent2"/>
                </a:solidFill>
                <a:cs typeface="Arial"/>
              </a:rPr>
              <a:t>지도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api)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44524" y="4585651"/>
            <a:ext cx="9433048" cy="29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cs typeface="Arial"/>
              </a:rPr>
              <a:t>어쩌구 저쩌구</a:t>
            </a:r>
            <a:r>
              <a:rPr lang="en-US" altLang="ko-KR" sz="1300" b="1">
                <a:solidFill>
                  <a:schemeClr val="bg1"/>
                </a:solidFill>
                <a:cs typeface="Arial"/>
              </a:rPr>
              <a:t>~</a:t>
            </a:r>
            <a:r>
              <a:rPr lang="ko-KR" altLang="en-US" sz="1300" b="1">
                <a:solidFill>
                  <a:schemeClr val="bg1"/>
                </a:solidFill>
                <a:cs typeface="Arial"/>
              </a:rPr>
              <a:t> 코멘트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/>
            </a:pPr>
            <a:r>
              <a:rPr lang="ko-KR" altLang="en-US" b="1"/>
              <a:t>기획의도</a:t>
            </a:r>
          </a:p>
        </p:txBody>
      </p:sp>
      <p:sp>
        <p:nvSpPr>
          <p:cNvPr id="15" name="Rectangle 4"/>
          <p:cNvSpPr/>
          <p:nvPr/>
        </p:nvSpPr>
        <p:spPr>
          <a:xfrm>
            <a:off x="5220072" y="1797597"/>
            <a:ext cx="3672408" cy="1350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 Placeholder 1"/>
          <p:cNvSpPr txBox="1"/>
          <p:nvPr/>
        </p:nvSpPr>
        <p:spPr>
          <a:xfrm>
            <a:off x="5374804" y="1895508"/>
            <a:ext cx="3168352" cy="4861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500" b="1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500" b="1">
                <a:solidFill>
                  <a:schemeClr val="bg1"/>
                </a:solidFill>
                <a:cs typeface="Arial"/>
              </a:rPr>
              <a:t> 타 사이트와 차별화된 점</a:t>
            </a:r>
          </a:p>
        </p:txBody>
      </p:sp>
      <p:grpSp>
        <p:nvGrpSpPr>
          <p:cNvPr id="18" name="Group 13318"/>
          <p:cNvGrpSpPr/>
          <p:nvPr/>
        </p:nvGrpSpPr>
        <p:grpSpPr>
          <a:xfrm rot="19875464">
            <a:off x="1300162" y="1357047"/>
            <a:ext cx="1494463" cy="2983386"/>
            <a:chOff x="1359132" y="345881"/>
            <a:chExt cx="1966238" cy="4200564"/>
          </a:xfrm>
        </p:grpSpPr>
        <p:grpSp>
          <p:nvGrpSpPr>
            <p:cNvPr id="19" name="Group 23"/>
            <p:cNvGrpSpPr/>
            <p:nvPr/>
          </p:nvGrpSpPr>
          <p:grpSpPr>
            <a:xfrm>
              <a:off x="2073901" y="2186668"/>
              <a:ext cx="501312" cy="2359777"/>
              <a:chOff x="2810055" y="1677194"/>
              <a:chExt cx="535258" cy="2519562"/>
            </a:xfrm>
          </p:grpSpPr>
          <p:sp>
            <p:nvSpPr>
              <p:cNvPr id="20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1"/>
              <a:ext cx="1966238" cy="1811155"/>
              <a:chOff x="1888981" y="1110787"/>
              <a:chExt cx="2254374" cy="2076562"/>
            </a:xfrm>
          </p:grpSpPr>
          <p:sp>
            <p:nvSpPr>
              <p:cNvPr id="2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name="adj" fmla="val 2500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/>
          <p:cNvSpPr/>
          <p:nvPr/>
        </p:nvSpPr>
        <p:spPr>
          <a:xfrm>
            <a:off x="0" y="2355726"/>
            <a:ext cx="2725136" cy="1606565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4"/>
          <p:cNvSpPr txBox="1"/>
          <p:nvPr/>
        </p:nvSpPr>
        <p:spPr>
          <a:xfrm>
            <a:off x="1475656" y="771550"/>
            <a:ext cx="6192688" cy="5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유저들이 가고자 하는 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목적지의 혼잡도</a:t>
            </a:r>
            <a:r>
              <a:rPr lang="en-US" altLang="ko-KR" sz="1300" b="1">
                <a:solidFill>
                  <a:schemeClr val="accent1"/>
                </a:solidFill>
                <a:cs typeface="Arial"/>
              </a:rPr>
              <a:t>,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 대략적인 인원현황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등</a:t>
            </a:r>
          </a:p>
          <a:p>
            <a:pPr algn="ctr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실시간으로 파악하여 </a:t>
            </a:r>
            <a:r>
              <a:rPr lang="ko-KR" altLang="en-US" sz="1300" b="1" u="sng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긴 웨이팅을 방지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하는 핫플 정보제공 사이트 구축</a:t>
            </a:r>
          </a:p>
        </p:txBody>
      </p:sp>
      <p:sp>
        <p:nvSpPr>
          <p:cNvPr id="41" name="TextBox 9"/>
          <p:cNvSpPr txBox="1"/>
          <p:nvPr/>
        </p:nvSpPr>
        <p:spPr>
          <a:xfrm>
            <a:off x="5374804" y="2214666"/>
            <a:ext cx="3096344" cy="79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1.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실시간 대기시간 정보 확인가능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2.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유저끼리 웨이팅 소통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(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피드백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)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3.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소셜미디어를 통한 지역 커뮤니티 활성화 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14722"/>
            <a:ext cx="9144000" cy="452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200" b="0" i="0" u="none" strike="noStrike" kern="1200" cap="none" spc="0" normalizeH="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브랜드소개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(1/1)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>
            <a:picLocks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57358" y="699542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페이지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(1/3)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>
            <a:picLocks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71712" y="1779662"/>
            <a:ext cx="5616512" cy="302433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637506" y="155232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1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638370" y="1260000"/>
            <a:ext cx="2448272" cy="3760022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</a:t>
            </a:r>
            <a:r>
              <a:rPr kumimoji="0" lang="ko-KR" altLang="en-US" sz="1200" b="1" i="0" u="none" strike="noStrike" kern="1200" cap="none" spc="0" normalizeH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Member DB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전체조회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Member DB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출력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저장할 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있는 버튼과 데이터를 추가할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수 있는 버튼 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검색창에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데이터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입력시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DB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내에 검색 데이터가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포함된 결과값을 출력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각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별 수정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삭제하는 버튼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현재 페이지와 전체 데이터의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개수를 확인할 수 있는 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페이지네이션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기능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63647" y="198512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3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058540" y="2001271"/>
            <a:ext cx="1137195" cy="18373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5724128" y="2001271"/>
            <a:ext cx="830981" cy="18373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005930" y="202106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2</a:t>
            </a:r>
          </a:p>
        </p:txBody>
      </p:sp>
      <p:sp>
        <p:nvSpPr>
          <p:cNvPr id="13" name="타원 12"/>
          <p:cNvSpPr/>
          <p:nvPr/>
        </p:nvSpPr>
        <p:spPr>
          <a:xfrm>
            <a:off x="5571659" y="239700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940152" y="2379876"/>
            <a:ext cx="570500" cy="1918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827584" y="422793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5417" y="4443958"/>
            <a:ext cx="584256" cy="20013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3347864" y="4452215"/>
            <a:ext cx="1512168" cy="27977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8" name="타원 17"/>
          <p:cNvSpPr/>
          <p:nvPr/>
        </p:nvSpPr>
        <p:spPr>
          <a:xfrm>
            <a:off x="3106767" y="434420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페이지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(2/3)</a:t>
            </a:r>
            <a:endParaRPr kumimoji="0" lang="en-US" altLang="ko-KR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>
            <a:picLocks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71600" y="2780225"/>
            <a:ext cx="5544616" cy="279775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652335" y="1260000"/>
            <a:ext cx="2448272" cy="447654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⑦ 데이터의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row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선택시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row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의 색상이 변경되는 기능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63588" y="250779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</a:t>
            </a:r>
            <a:r>
              <a:rPr kumimoji="0" lang="ko-KR" altLang="en-US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페이지 </a:t>
            </a:r>
            <a:r>
              <a:rPr kumimoji="0" lang="en-US" altLang="ko-KR" sz="1200" b="0" i="0" u="none" strike="noStrike" kern="1200" cap="none" spc="0" normalizeH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(3/3)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6" name="그림 5"/>
          <p:cNvPicPr>
            <a:picLocks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71600" y="2715767"/>
            <a:ext cx="5544616" cy="344234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863588" y="250779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>
                <a:solidFill>
                  <a:schemeClr val="dk2"/>
                </a:solidFill>
              </a:rPr>
              <a:t>8</a:t>
            </a:r>
          </a:p>
        </p:txBody>
      </p:sp>
      <p:sp>
        <p:nvSpPr>
          <p:cNvPr id="9" name="Text Placeholder 2"/>
          <p:cNvSpPr>
            <a:spLocks noGrp="1"/>
          </p:cNvSpPr>
          <p:nvPr/>
        </p:nvSpPr>
        <p:spPr>
          <a:xfrm>
            <a:off x="6652335" y="1259999"/>
            <a:ext cx="2448272" cy="951711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⑧ 수정 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수정 가능한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는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input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으로 변경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/>
            </a:r>
            <a:b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⑨ 저장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취소 버튼</a:t>
            </a:r>
            <a:endParaRPr kumimoji="0" lang="ko-KR" altLang="en-US" sz="1200" b="0" i="0" u="none" strike="noStrike" kern="1200" cap="none" spc="0" normalizeH="0" baseline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868144" y="255135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 dirty="0" smtClean="0">
                <a:solidFill>
                  <a:schemeClr val="dk2"/>
                </a:solidFill>
              </a:rPr>
              <a:t>9</a:t>
            </a:r>
            <a:endParaRPr lang="en-US" altLang="ko-KR" sz="1300" dirty="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152" y="2823780"/>
            <a:ext cx="576064" cy="151566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pPr lvl="0">
              <a:defRPr/>
            </a:pPr>
            <a:r>
              <a:rPr lang="en-US" altLang="ko-KR" sz="3600"/>
              <a:t>Thank you</a:t>
            </a:r>
            <a:endParaRPr lang="ko-KR" altLang="en-US" sz="3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7824" y="3651870"/>
            <a:ext cx="432048" cy="432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128" y="3651870"/>
            <a:ext cx="432048" cy="432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개발환경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개발도구 및 기술스택</a:t>
            </a:r>
            <a:r>
              <a:rPr lang="en-US" altLang="ko-KR"/>
              <a:t>,</a:t>
            </a:r>
            <a:r>
              <a:rPr lang="ko-KR" altLang="en-US"/>
              <a:t> 팀구성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499992" y="1572927"/>
            <a:ext cx="3465217" cy="2582999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개발환경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개발도구 및 기술스택</a:t>
            </a:r>
            <a:r>
              <a:rPr lang="en-US" altLang="ko-KR"/>
              <a:t>, </a:t>
            </a:r>
            <a:r>
              <a:rPr lang="ko-KR" altLang="en-US"/>
              <a:t>팀구성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125069"/>
            <a:ext cx="3505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Front</a:t>
            </a:r>
            <a:r>
              <a:rPr lang="en-US" altLang="ko-KR" sz="1200" b="1" dirty="0">
                <a:solidFill>
                  <a:schemeClr val="accent1"/>
                </a:solidFill>
                <a:cs typeface="Arial"/>
              </a:rPr>
              <a:t>_</a:t>
            </a: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end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HTML, CSS,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Back</a:t>
            </a:r>
            <a:r>
              <a:rPr lang="en-US" altLang="ko-KR" sz="1200" b="1" dirty="0">
                <a:solidFill>
                  <a:schemeClr val="accent1"/>
                </a:solidFill>
                <a:cs typeface="Arial"/>
              </a:rPr>
              <a:t>_</a:t>
            </a: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end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Python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Django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Database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Oracle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SQLite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(간단한 데이터 구조)</a:t>
            </a:r>
          </a:p>
          <a:p>
            <a:pPr lvl="0">
              <a:defRPr/>
            </a:pPr>
            <a:r>
              <a:rPr lang="ko-KR" altLang="en-US" sz="1200" b="1" dirty="0">
                <a:solidFill>
                  <a:schemeClr val="accent1"/>
                </a:solidFill>
                <a:cs typeface="Arial"/>
              </a:rPr>
              <a:t>API</a:t>
            </a: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TMAP.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Kakao.API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공공데이터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9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200" b="1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>
                <a:solidFill>
                  <a:schemeClr val="accent1"/>
                </a:solidFill>
                <a:cs typeface="Arial"/>
              </a:rPr>
              <a:t>기간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 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주</a:t>
            </a:r>
          </a:p>
          <a:p>
            <a:pPr lvl="0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>
                <a:solidFill>
                  <a:schemeClr val="accent1"/>
                </a:solidFill>
                <a:cs typeface="Arial"/>
              </a:rPr>
              <a:t>팀구성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프로그래밍 미숙련자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3" name="Oval 4"/>
          <p:cNvSpPr/>
          <p:nvPr/>
        </p:nvSpPr>
        <p:spPr>
          <a:xfrm>
            <a:off x="7020272" y="339502"/>
            <a:ext cx="1224136" cy="1224136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Oval 4"/>
          <p:cNvSpPr/>
          <p:nvPr/>
        </p:nvSpPr>
        <p:spPr>
          <a:xfrm>
            <a:off x="3707887" y="1959682"/>
            <a:ext cx="1224153" cy="1224136"/>
          </a:xfrm>
          <a:prstGeom prst="ellipse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60940" y="3764954"/>
            <a:ext cx="1183060" cy="11830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40352" y="2659701"/>
            <a:ext cx="1072774" cy="4881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87094" y="877069"/>
            <a:ext cx="2381250" cy="11906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32040" y="4320480"/>
            <a:ext cx="1475308" cy="6995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79847" y="915565"/>
            <a:ext cx="1584305" cy="8640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843808" y="3980978"/>
            <a:ext cx="1847189" cy="103904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663551" y="3291830"/>
            <a:ext cx="756320" cy="576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소개</a:t>
            </a:r>
            <a:r>
              <a:rPr lang="en-US" altLang="ko-KR"/>
              <a:t>,</a:t>
            </a:r>
            <a:r>
              <a:rPr lang="ko-KR" altLang="en-US"/>
              <a:t> 역할분담 </a:t>
            </a:r>
            <a:r>
              <a:rPr lang="en-US" altLang="ko-KR"/>
              <a:t>,</a:t>
            </a:r>
            <a:r>
              <a:rPr lang="ko-KR" altLang="en-US"/>
              <a:t> 추후 개발일정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2763</Words>
  <Application>Microsoft Office PowerPoint</Application>
  <PresentationFormat>화면 슬라이드 쇼(16:9)</PresentationFormat>
  <Paragraphs>726</Paragraphs>
  <Slides>64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Arial Unicode MS</vt:lpstr>
      <vt:lpstr>맑은 고딕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pc</cp:lastModifiedBy>
  <cp:revision>415</cp:revision>
  <dcterms:created xsi:type="dcterms:W3CDTF">2016-12-05T23:26:54Z</dcterms:created>
  <dcterms:modified xsi:type="dcterms:W3CDTF">2025-01-12T14:17:15Z</dcterms:modified>
  <cp:version/>
</cp:coreProperties>
</file>